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18"/>
  </p:notesMasterIdLst>
  <p:sldIdLst>
    <p:sldId id="256" r:id="rId5"/>
    <p:sldId id="258" r:id="rId6"/>
    <p:sldId id="280" r:id="rId7"/>
    <p:sldId id="257" r:id="rId8"/>
    <p:sldId id="281" r:id="rId9"/>
    <p:sldId id="259" r:id="rId10"/>
    <p:sldId id="283" r:id="rId11"/>
    <p:sldId id="273" r:id="rId12"/>
    <p:sldId id="276" r:id="rId13"/>
    <p:sldId id="263" r:id="rId14"/>
    <p:sldId id="262" r:id="rId15"/>
    <p:sldId id="282" r:id="rId16"/>
    <p:sldId id="277"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E964DF-C735-443A-9306-1B95F157B4A0}" v="10" dt="2025-04-21T20:09:22.744"/>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30" autoAdjust="0"/>
    <p:restoredTop sz="94660"/>
  </p:normalViewPr>
  <p:slideViewPr>
    <p:cSldViewPr snapToGrid="0">
      <p:cViewPr varScale="1">
        <p:scale>
          <a:sx n="77" d="100"/>
          <a:sy n="77" d="100"/>
        </p:scale>
        <p:origin x="120" y="17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BE4FC6-C472-4D45-AA6E-D73E918D22A6}" type="datetimeFigureOut">
              <a:rPr lang="es-CL" smtClean="0"/>
              <a:t>21-04-2025</a:t>
            </a:fld>
            <a:endParaRPr lang="es-C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4A787C-CD09-4BC4-AE10-9E0C0100F2BE}" type="slidenum">
              <a:rPr lang="es-CL" smtClean="0"/>
              <a:t>‹Nº›</a:t>
            </a:fld>
            <a:endParaRPr lang="es-CL"/>
          </a:p>
        </p:txBody>
      </p:sp>
    </p:spTree>
    <p:extLst>
      <p:ext uri="{BB962C8B-B14F-4D97-AF65-F5344CB8AC3E}">
        <p14:creationId xmlns:p14="http://schemas.microsoft.com/office/powerpoint/2010/main" val="689235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9D10E24C-A4DD-4E02-B2F2-A84A36D57F51}" type="datetime1">
              <a:rPr lang="es-CL" smtClean="0"/>
              <a:t>21-04-2025</a:t>
            </a:fld>
            <a:endParaRPr lang="es-CL"/>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s-CL"/>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96E1694E-A199-4C02-91D1-4767BAEDAED8}" type="slidenum">
              <a:rPr lang="es-CL" smtClean="0"/>
              <a:t>‹Nº›</a:t>
            </a:fld>
            <a:endParaRPr lang="es-CL"/>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77279831"/>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99B2C22-EF5F-4FA8-BAB2-C0910832EC24}" type="datetime1">
              <a:rPr lang="es-CL" smtClean="0"/>
              <a:t>21-04-2025</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96E1694E-A199-4C02-91D1-4767BAEDAED8}" type="slidenum">
              <a:rPr lang="es-CL" smtClean="0"/>
              <a:t>‹Nº›</a:t>
            </a:fld>
            <a:endParaRPr lang="es-CL"/>
          </a:p>
        </p:txBody>
      </p:sp>
    </p:spTree>
    <p:extLst>
      <p:ext uri="{BB962C8B-B14F-4D97-AF65-F5344CB8AC3E}">
        <p14:creationId xmlns:p14="http://schemas.microsoft.com/office/powerpoint/2010/main" val="1313767030"/>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6DF4729-9F63-47C4-80FE-78934FAB516D}" type="datetime1">
              <a:rPr lang="es-CL" smtClean="0"/>
              <a:t>21-04-2025</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96E1694E-A199-4C02-91D1-4767BAEDAED8}" type="slidenum">
              <a:rPr lang="es-CL" smtClean="0"/>
              <a:t>‹Nº›</a:t>
            </a:fld>
            <a:endParaRPr lang="es-CL"/>
          </a:p>
        </p:txBody>
      </p:sp>
    </p:spTree>
    <p:extLst>
      <p:ext uri="{BB962C8B-B14F-4D97-AF65-F5344CB8AC3E}">
        <p14:creationId xmlns:p14="http://schemas.microsoft.com/office/powerpoint/2010/main" val="2054804958"/>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5EE40EB-53C1-44B4-8FBB-97179C0310C4}" type="datetime1">
              <a:rPr lang="es-CL" smtClean="0"/>
              <a:t>21-04-2025</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96E1694E-A199-4C02-91D1-4767BAEDAED8}" type="slidenum">
              <a:rPr lang="es-CL" smtClean="0"/>
              <a:t>‹Nº›</a:t>
            </a:fld>
            <a:endParaRPr lang="es-CL"/>
          </a:p>
        </p:txBody>
      </p:sp>
    </p:spTree>
    <p:extLst>
      <p:ext uri="{BB962C8B-B14F-4D97-AF65-F5344CB8AC3E}">
        <p14:creationId xmlns:p14="http://schemas.microsoft.com/office/powerpoint/2010/main" val="2291759237"/>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AC3FA971-9F09-4F65-B6DE-5B73BE4928CD}" type="datetime1">
              <a:rPr lang="es-CL" smtClean="0"/>
              <a:t>21-04-2025</a:t>
            </a:fld>
            <a:endParaRPr lang="es-CL"/>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s-CL"/>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96E1694E-A199-4C02-91D1-4767BAEDAED8}" type="slidenum">
              <a:rPr lang="es-CL" smtClean="0"/>
              <a:t>‹Nº›</a:t>
            </a:fld>
            <a:endParaRPr lang="es-CL"/>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286118059"/>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6D026D4F-B8E2-492C-92B4-970F7BA67806}" type="datetime1">
              <a:rPr lang="es-CL" smtClean="0"/>
              <a:t>21-04-2025</a:t>
            </a:fld>
            <a:endParaRPr lang="es-CL"/>
          </a:p>
        </p:txBody>
      </p:sp>
      <p:sp>
        <p:nvSpPr>
          <p:cNvPr id="6" name="Footer Placeholder 5"/>
          <p:cNvSpPr>
            <a:spLocks noGrp="1"/>
          </p:cNvSpPr>
          <p:nvPr>
            <p:ph type="ftr" sz="quarter" idx="11"/>
          </p:nvPr>
        </p:nvSpPr>
        <p:spPr/>
        <p:txBody>
          <a:bodyPr/>
          <a:lstStyle/>
          <a:p>
            <a:endParaRPr lang="es-CL"/>
          </a:p>
        </p:txBody>
      </p:sp>
      <p:sp>
        <p:nvSpPr>
          <p:cNvPr id="7" name="Slide Number Placeholder 6"/>
          <p:cNvSpPr>
            <a:spLocks noGrp="1"/>
          </p:cNvSpPr>
          <p:nvPr>
            <p:ph type="sldNum" sz="quarter" idx="12"/>
          </p:nvPr>
        </p:nvSpPr>
        <p:spPr/>
        <p:txBody>
          <a:bodyPr/>
          <a:lstStyle/>
          <a:p>
            <a:fld id="{96E1694E-A199-4C02-91D1-4767BAEDAED8}" type="slidenum">
              <a:rPr lang="es-CL" smtClean="0"/>
              <a:t>‹Nº›</a:t>
            </a:fld>
            <a:endParaRPr lang="es-CL"/>
          </a:p>
        </p:txBody>
      </p:sp>
    </p:spTree>
    <p:extLst>
      <p:ext uri="{BB962C8B-B14F-4D97-AF65-F5344CB8AC3E}">
        <p14:creationId xmlns:p14="http://schemas.microsoft.com/office/powerpoint/2010/main" val="3544479275"/>
      </p:ext>
    </p:extLst>
  </p:cSld>
  <p:clrMapOvr>
    <a:masterClrMapping/>
  </p:clrMapOvr>
  <p:transition spd="slow">
    <p:push dir="u"/>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257300" y="2909102"/>
            <a:ext cx="4800600" cy="299639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633864" y="2909102"/>
            <a:ext cx="4800600" cy="299639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1EF42B89-FE25-48A0-A9AE-988DA6073623}" type="datetime1">
              <a:rPr lang="es-CL" smtClean="0"/>
              <a:t>21-04-2025</a:t>
            </a:fld>
            <a:endParaRPr lang="es-CL"/>
          </a:p>
        </p:txBody>
      </p:sp>
      <p:sp>
        <p:nvSpPr>
          <p:cNvPr id="8" name="Footer Placeholder 7"/>
          <p:cNvSpPr>
            <a:spLocks noGrp="1"/>
          </p:cNvSpPr>
          <p:nvPr>
            <p:ph type="ftr" sz="quarter" idx="11"/>
          </p:nvPr>
        </p:nvSpPr>
        <p:spPr/>
        <p:txBody>
          <a:bodyPr/>
          <a:lstStyle/>
          <a:p>
            <a:endParaRPr lang="es-CL"/>
          </a:p>
        </p:txBody>
      </p:sp>
      <p:sp>
        <p:nvSpPr>
          <p:cNvPr id="9" name="Slide Number Placeholder 8"/>
          <p:cNvSpPr>
            <a:spLocks noGrp="1"/>
          </p:cNvSpPr>
          <p:nvPr>
            <p:ph type="sldNum" sz="quarter" idx="12"/>
          </p:nvPr>
        </p:nvSpPr>
        <p:spPr/>
        <p:txBody>
          <a:bodyPr/>
          <a:lstStyle/>
          <a:p>
            <a:fld id="{96E1694E-A199-4C02-91D1-4767BAEDAED8}" type="slidenum">
              <a:rPr lang="es-CL" smtClean="0"/>
              <a:t>‹Nº›</a:t>
            </a:fld>
            <a:endParaRPr lang="es-CL"/>
          </a:p>
        </p:txBody>
      </p:sp>
    </p:spTree>
    <p:extLst>
      <p:ext uri="{BB962C8B-B14F-4D97-AF65-F5344CB8AC3E}">
        <p14:creationId xmlns:p14="http://schemas.microsoft.com/office/powerpoint/2010/main" val="1075124392"/>
      </p:ext>
    </p:extLst>
  </p:cSld>
  <p:clrMapOvr>
    <a:masterClrMapping/>
  </p:clrMapOvr>
  <p:transition spd="slow">
    <p:push dir="u"/>
  </p:transition>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DB6050DA-0202-49D6-A65A-B46E8814C0D4}" type="datetime1">
              <a:rPr lang="es-CL" smtClean="0"/>
              <a:t>21-04-2025</a:t>
            </a:fld>
            <a:endParaRPr lang="es-CL"/>
          </a:p>
        </p:txBody>
      </p:sp>
      <p:sp>
        <p:nvSpPr>
          <p:cNvPr id="4" name="Footer Placeholder 3"/>
          <p:cNvSpPr>
            <a:spLocks noGrp="1"/>
          </p:cNvSpPr>
          <p:nvPr>
            <p:ph type="ftr" sz="quarter" idx="11"/>
          </p:nvPr>
        </p:nvSpPr>
        <p:spPr/>
        <p:txBody>
          <a:bodyPr/>
          <a:lstStyle/>
          <a:p>
            <a:endParaRPr lang="es-CL"/>
          </a:p>
        </p:txBody>
      </p:sp>
      <p:sp>
        <p:nvSpPr>
          <p:cNvPr id="5" name="Slide Number Placeholder 4"/>
          <p:cNvSpPr>
            <a:spLocks noGrp="1"/>
          </p:cNvSpPr>
          <p:nvPr>
            <p:ph type="sldNum" sz="quarter" idx="12"/>
          </p:nvPr>
        </p:nvSpPr>
        <p:spPr/>
        <p:txBody>
          <a:bodyPr/>
          <a:lstStyle/>
          <a:p>
            <a:fld id="{96E1694E-A199-4C02-91D1-4767BAEDAED8}" type="slidenum">
              <a:rPr lang="es-CL" smtClean="0"/>
              <a:t>‹Nº›</a:t>
            </a:fld>
            <a:endParaRPr lang="es-CL"/>
          </a:p>
        </p:txBody>
      </p:sp>
    </p:spTree>
    <p:extLst>
      <p:ext uri="{BB962C8B-B14F-4D97-AF65-F5344CB8AC3E}">
        <p14:creationId xmlns:p14="http://schemas.microsoft.com/office/powerpoint/2010/main" val="1023188235"/>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EBA6EF-5BBA-42CC-B7A6-104F189D6DE0}" type="datetime1">
              <a:rPr lang="es-CL" smtClean="0"/>
              <a:t>21-04-2025</a:t>
            </a:fld>
            <a:endParaRPr lang="es-CL"/>
          </a:p>
        </p:txBody>
      </p:sp>
      <p:sp>
        <p:nvSpPr>
          <p:cNvPr id="3" name="Footer Placeholder 2"/>
          <p:cNvSpPr>
            <a:spLocks noGrp="1"/>
          </p:cNvSpPr>
          <p:nvPr>
            <p:ph type="ftr" sz="quarter" idx="11"/>
          </p:nvPr>
        </p:nvSpPr>
        <p:spPr/>
        <p:txBody>
          <a:bodyPr/>
          <a:lstStyle/>
          <a:p>
            <a:endParaRPr lang="es-CL"/>
          </a:p>
        </p:txBody>
      </p:sp>
      <p:sp>
        <p:nvSpPr>
          <p:cNvPr id="4" name="Slide Number Placeholder 3"/>
          <p:cNvSpPr>
            <a:spLocks noGrp="1"/>
          </p:cNvSpPr>
          <p:nvPr>
            <p:ph type="sldNum" sz="quarter" idx="12"/>
          </p:nvPr>
        </p:nvSpPr>
        <p:spPr/>
        <p:txBody>
          <a:bodyPr/>
          <a:lstStyle/>
          <a:p>
            <a:fld id="{96E1694E-A199-4C02-91D1-4767BAEDAED8}" type="slidenum">
              <a:rPr lang="es-CL" smtClean="0"/>
              <a:t>‹Nº›</a:t>
            </a:fld>
            <a:endParaRPr lang="es-CL"/>
          </a:p>
        </p:txBody>
      </p:sp>
    </p:spTree>
    <p:extLst>
      <p:ext uri="{BB962C8B-B14F-4D97-AF65-F5344CB8AC3E}">
        <p14:creationId xmlns:p14="http://schemas.microsoft.com/office/powerpoint/2010/main" val="2543260740"/>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65051" y="6375679"/>
            <a:ext cx="1233355" cy="348462"/>
          </a:xfrm>
        </p:spPr>
        <p:txBody>
          <a:bodyPr/>
          <a:lstStyle/>
          <a:p>
            <a:fld id="{C7CE8F67-EBB9-4748-A7D2-70CC5745982A}" type="datetime1">
              <a:rPr lang="es-CL" smtClean="0"/>
              <a:t>21-04-2025</a:t>
            </a:fld>
            <a:endParaRPr lang="es-CL"/>
          </a:p>
        </p:txBody>
      </p:sp>
      <p:sp>
        <p:nvSpPr>
          <p:cNvPr id="6" name="Footer Placeholder 5"/>
          <p:cNvSpPr>
            <a:spLocks noGrp="1"/>
          </p:cNvSpPr>
          <p:nvPr>
            <p:ph type="ftr" sz="quarter" idx="11"/>
          </p:nvPr>
        </p:nvSpPr>
        <p:spPr>
          <a:xfrm>
            <a:off x="2103620" y="6375679"/>
            <a:ext cx="3482179" cy="345796"/>
          </a:xfrm>
        </p:spPr>
        <p:txBody>
          <a:bodyPr/>
          <a:lstStyle/>
          <a:p>
            <a:endParaRPr lang="es-CL"/>
          </a:p>
        </p:txBody>
      </p:sp>
      <p:sp>
        <p:nvSpPr>
          <p:cNvPr id="7" name="Slide Number Placeholder 6"/>
          <p:cNvSpPr>
            <a:spLocks noGrp="1"/>
          </p:cNvSpPr>
          <p:nvPr>
            <p:ph type="sldNum" sz="quarter" idx="12"/>
          </p:nvPr>
        </p:nvSpPr>
        <p:spPr>
          <a:xfrm>
            <a:off x="5691014" y="6375679"/>
            <a:ext cx="1232456" cy="345796"/>
          </a:xfrm>
        </p:spPr>
        <p:txBody>
          <a:bodyPr/>
          <a:lstStyle/>
          <a:p>
            <a:fld id="{96E1694E-A199-4C02-91D1-4767BAEDAED8}" type="slidenum">
              <a:rPr lang="es-CL" smtClean="0"/>
              <a:t>‹Nº›</a:t>
            </a:fld>
            <a:endParaRPr lang="es-CL"/>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91920903"/>
      </p:ext>
    </p:extLst>
  </p:cSld>
  <p:clrMapOvr>
    <a:masterClrMapping/>
  </p:clrMapOvr>
  <p:transition spd="slow">
    <p:push dir="u"/>
  </p:transition>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65950" y="6375679"/>
            <a:ext cx="1232456" cy="348462"/>
          </a:xfrm>
        </p:spPr>
        <p:txBody>
          <a:bodyPr/>
          <a:lstStyle/>
          <a:p>
            <a:fld id="{BD0CAAD3-0653-46E7-B95A-712500E03BC1}" type="datetime1">
              <a:rPr lang="es-CL" smtClean="0"/>
              <a:t>21-04-2025</a:t>
            </a:fld>
            <a:endParaRPr lang="es-CL"/>
          </a:p>
        </p:txBody>
      </p:sp>
      <p:sp>
        <p:nvSpPr>
          <p:cNvPr id="6" name="Footer Placeholder 5"/>
          <p:cNvSpPr>
            <a:spLocks noGrp="1"/>
          </p:cNvSpPr>
          <p:nvPr>
            <p:ph type="ftr" sz="quarter" idx="11"/>
          </p:nvPr>
        </p:nvSpPr>
        <p:spPr>
          <a:xfrm>
            <a:off x="2103621" y="6375679"/>
            <a:ext cx="3482178" cy="345796"/>
          </a:xfrm>
        </p:spPr>
        <p:txBody>
          <a:bodyPr/>
          <a:lstStyle/>
          <a:p>
            <a:endParaRPr lang="es-CL"/>
          </a:p>
        </p:txBody>
      </p:sp>
      <p:sp>
        <p:nvSpPr>
          <p:cNvPr id="7" name="Slide Number Placeholder 6"/>
          <p:cNvSpPr>
            <a:spLocks noGrp="1"/>
          </p:cNvSpPr>
          <p:nvPr>
            <p:ph type="sldNum" sz="quarter" idx="12"/>
          </p:nvPr>
        </p:nvSpPr>
        <p:spPr>
          <a:xfrm>
            <a:off x="5687568" y="6375679"/>
            <a:ext cx="1234440" cy="345796"/>
          </a:xfrm>
        </p:spPr>
        <p:txBody>
          <a:bodyPr/>
          <a:lstStyle/>
          <a:p>
            <a:fld id="{96E1694E-A199-4C02-91D1-4767BAEDAED8}" type="slidenum">
              <a:rPr lang="es-CL" smtClean="0"/>
              <a:t>‹Nº›</a:t>
            </a:fld>
            <a:endParaRPr lang="es-CL"/>
          </a:p>
        </p:txBody>
      </p:sp>
    </p:spTree>
    <p:extLst>
      <p:ext uri="{BB962C8B-B14F-4D97-AF65-F5344CB8AC3E}">
        <p14:creationId xmlns:p14="http://schemas.microsoft.com/office/powerpoint/2010/main" val="3888425828"/>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63A9B620-1DBC-4D99-970E-F6F16604B735}" type="datetime1">
              <a:rPr lang="es-CL" smtClean="0"/>
              <a:t>21-04-2025</a:t>
            </a:fld>
            <a:endParaRPr lang="es-CL"/>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s-CL"/>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96E1694E-A199-4C02-91D1-4767BAEDAED8}" type="slidenum">
              <a:rPr lang="es-CL" smtClean="0"/>
              <a:t>‹Nº›</a:t>
            </a:fld>
            <a:endParaRPr lang="es-CL"/>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5056133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spd="slow">
    <p:push dir="u"/>
  </p:transition>
  <p:hf sldNum="0" hdr="0" ftr="0" dt="0"/>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uandresbelloedu-my.sharepoint.com/:x:/g/personal/s_farasjiles_uandresbello_edu/ETTpKnsI1CVKs0Jyw64wK0wBfiWsiM3v57ZdfAojitZLPQ?e=ccAPde"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mountainsweethoney.com/what-are-the-signs-of-a-colony-having-nosema/" TargetMode="External"/><Relationship Id="rId2" Type="http://schemas.openxmlformats.org/officeDocument/2006/relationships/hyperlink" Target="https://es.greenpeace.org/es/trabajamos-en/agricultura/abejas/" TargetMode="External"/><Relationship Id="rId1" Type="http://schemas.openxmlformats.org/officeDocument/2006/relationships/slideLayout" Target="../slideLayouts/slideLayout2.xml"/><Relationship Id="rId5" Type="http://schemas.openxmlformats.org/officeDocument/2006/relationships/hyperlink" Target="https://carolinahoneybees.com/beehive-ventilation/" TargetMode="External"/><Relationship Id="rId4" Type="http://schemas.openxmlformats.org/officeDocument/2006/relationships/hyperlink" Target="https://www.honeysucklenectary.com/blog/the-winter-honeybe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9.png"/><Relationship Id="rId7" Type="http://schemas.openxmlformats.org/officeDocument/2006/relationships/image" Target="../media/image11.png"/><Relationship Id="rId12"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14.png"/><Relationship Id="rId5" Type="http://schemas.openxmlformats.org/officeDocument/2006/relationships/image" Target="../media/image10.png"/><Relationship Id="rId10" Type="http://schemas.openxmlformats.org/officeDocument/2006/relationships/image" Target="../media/image13.png"/><Relationship Id="rId4" Type="http://schemas.microsoft.com/office/2007/relationships/hdphoto" Target="../media/hdphoto1.wdp"/><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89E43A-8979-50F6-EAF8-FD36030CFE62}"/>
              </a:ext>
            </a:extLst>
          </p:cNvPr>
          <p:cNvSpPr>
            <a:spLocks noGrp="1"/>
          </p:cNvSpPr>
          <p:nvPr>
            <p:ph type="ctrTitle"/>
          </p:nvPr>
        </p:nvSpPr>
        <p:spPr/>
        <p:txBody>
          <a:bodyPr/>
          <a:lstStyle/>
          <a:p>
            <a:r>
              <a:rPr lang="es-CL" noProof="0" dirty="0"/>
              <a:t>Proyecto Abejas</a:t>
            </a:r>
          </a:p>
        </p:txBody>
      </p:sp>
      <p:sp>
        <p:nvSpPr>
          <p:cNvPr id="3" name="Subtítulo 2">
            <a:extLst>
              <a:ext uri="{FF2B5EF4-FFF2-40B4-BE49-F238E27FC236}">
                <a16:creationId xmlns:a16="http://schemas.microsoft.com/office/drawing/2014/main" id="{67BEC95B-E74A-5946-27F0-C1A3F911CC79}"/>
              </a:ext>
            </a:extLst>
          </p:cNvPr>
          <p:cNvSpPr>
            <a:spLocks noGrp="1"/>
          </p:cNvSpPr>
          <p:nvPr>
            <p:ph type="subTitle" idx="1"/>
          </p:nvPr>
        </p:nvSpPr>
        <p:spPr/>
        <p:txBody>
          <a:bodyPr>
            <a:normAutofit lnSpcReduction="10000"/>
          </a:bodyPr>
          <a:lstStyle/>
          <a:p>
            <a:r>
              <a:rPr lang="es-CL" noProof="0" dirty="0"/>
              <a:t>Sebastian Rodrigo Farias Jiles</a:t>
            </a:r>
          </a:p>
          <a:p>
            <a:pPr>
              <a:lnSpc>
                <a:spcPct val="115000"/>
              </a:lnSpc>
              <a:spcAft>
                <a:spcPts val="800"/>
              </a:spcAft>
            </a:pPr>
            <a:r>
              <a:rPr lang="es-CL" sz="1800" kern="100" dirty="0">
                <a:effectLst/>
                <a:latin typeface="Aptos" panose="020B0004020202020204" pitchFamily="34" charset="0"/>
                <a:ea typeface="Aptos" panose="020B0004020202020204" pitchFamily="34" charset="0"/>
                <a:cs typeface="Times New Roman" panose="02020603050405020304" pitchFamily="18" charset="0"/>
              </a:rPr>
              <a:t>INSW421 | PROYECTO DE TÍTULO</a:t>
            </a:r>
          </a:p>
        </p:txBody>
      </p:sp>
      <p:pic>
        <p:nvPicPr>
          <p:cNvPr id="6" name="Imagen 5" descr="Icono&#10;&#10;Descripción generada automáticamente">
            <a:extLst>
              <a:ext uri="{FF2B5EF4-FFF2-40B4-BE49-F238E27FC236}">
                <a16:creationId xmlns:a16="http://schemas.microsoft.com/office/drawing/2014/main" id="{E1BB705E-BDD0-D54B-635D-7DACB07213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68" y="81949"/>
            <a:ext cx="1496510" cy="1257068"/>
          </a:xfrm>
          <a:prstGeom prst="rect">
            <a:avLst/>
          </a:prstGeom>
        </p:spPr>
      </p:pic>
    </p:spTree>
    <p:extLst>
      <p:ext uri="{BB962C8B-B14F-4D97-AF65-F5344CB8AC3E}">
        <p14:creationId xmlns:p14="http://schemas.microsoft.com/office/powerpoint/2010/main" val="2482546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D34CA6-3BA0-7625-2C47-EE22807CFC21}"/>
              </a:ext>
            </a:extLst>
          </p:cNvPr>
          <p:cNvSpPr>
            <a:spLocks noGrp="1"/>
          </p:cNvSpPr>
          <p:nvPr>
            <p:ph type="title"/>
          </p:nvPr>
        </p:nvSpPr>
        <p:spPr/>
        <p:txBody>
          <a:bodyPr/>
          <a:lstStyle/>
          <a:p>
            <a:r>
              <a:rPr lang="es-CL" noProof="0" dirty="0"/>
              <a:t>Fotos de uso del dispositivo “portátil” en terreno</a:t>
            </a:r>
          </a:p>
        </p:txBody>
      </p:sp>
      <p:pic>
        <p:nvPicPr>
          <p:cNvPr id="5" name="Marcador de contenido 4" descr="Imagen que contiene árbol, pequeño, viejo, tren&#10;&#10;Descripción generada automáticamente">
            <a:extLst>
              <a:ext uri="{FF2B5EF4-FFF2-40B4-BE49-F238E27FC236}">
                <a16:creationId xmlns:a16="http://schemas.microsoft.com/office/drawing/2014/main" id="{4BDC4922-E9B5-AC5C-29B4-C99C6CC3B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758825" y="3071507"/>
            <a:ext cx="3594100" cy="2023087"/>
          </a:xfrm>
          <a:prstGeom prst="rect">
            <a:avLst/>
          </a:prstGeom>
          <a:ln w="57150" cap="sq">
            <a:solidFill>
              <a:srgbClr val="000000"/>
            </a:solidFill>
            <a:miter lim="800000"/>
          </a:ln>
          <a:effectLst>
            <a:outerShdw blurRad="57150" dist="50800" dir="2700000" algn="tl" rotWithShape="0">
              <a:srgbClr val="000000">
                <a:alpha val="40000"/>
              </a:srgbClr>
            </a:outerShdw>
          </a:effectLst>
        </p:spPr>
      </p:pic>
      <p:pic>
        <p:nvPicPr>
          <p:cNvPr id="7" name="Imagen 6" descr="Calendario&#10;&#10;Descripción generada automáticamente">
            <a:extLst>
              <a:ext uri="{FF2B5EF4-FFF2-40B4-BE49-F238E27FC236}">
                <a16:creationId xmlns:a16="http://schemas.microsoft.com/office/drawing/2014/main" id="{BFDC289E-DA08-B051-DE0B-D13AC85D19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645441" y="3071504"/>
            <a:ext cx="3594107" cy="2023088"/>
          </a:xfrm>
          <a:prstGeom prst="rect">
            <a:avLst/>
          </a:prstGeom>
          <a:ln w="57150" cap="sq">
            <a:solidFill>
              <a:srgbClr val="000000"/>
            </a:solidFill>
            <a:miter lim="800000"/>
          </a:ln>
          <a:effectLst>
            <a:outerShdw blurRad="57150" dist="50800" dir="2700000" algn="tl" rotWithShape="0">
              <a:srgbClr val="000000">
                <a:alpha val="40000"/>
              </a:srgbClr>
            </a:outerShdw>
          </a:effectLst>
        </p:spPr>
      </p:pic>
      <p:pic>
        <p:nvPicPr>
          <p:cNvPr id="9" name="Imagen 8" descr="Una caja de madera&#10;&#10;Descripción generada automáticamente con confianza baja">
            <a:extLst>
              <a:ext uri="{FF2B5EF4-FFF2-40B4-BE49-F238E27FC236}">
                <a16:creationId xmlns:a16="http://schemas.microsoft.com/office/drawing/2014/main" id="{6191E161-8C5F-BDBA-7248-8B80BAD694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317571" y="3108968"/>
            <a:ext cx="3330098" cy="1874516"/>
          </a:xfrm>
          <a:prstGeom prst="rect">
            <a:avLst/>
          </a:prstGeom>
          <a:ln w="57150" cap="sq">
            <a:solidFill>
              <a:srgbClr val="000000"/>
            </a:solidFill>
            <a:miter lim="800000"/>
          </a:ln>
          <a:effectLst>
            <a:outerShdw blurRad="57150" dist="50800" dir="2700000" algn="tl" rotWithShape="0">
              <a:srgbClr val="000000">
                <a:alpha val="40000"/>
              </a:srgbClr>
            </a:outerShdw>
          </a:effectLst>
        </p:spPr>
      </p:pic>
      <p:pic>
        <p:nvPicPr>
          <p:cNvPr id="3" name="Imagen 2" descr="Icono&#10;&#10;Descripción generada automáticamente">
            <a:extLst>
              <a:ext uri="{FF2B5EF4-FFF2-40B4-BE49-F238E27FC236}">
                <a16:creationId xmlns:a16="http://schemas.microsoft.com/office/drawing/2014/main" id="{62CE33B3-E626-3A25-A97E-2E6C5A10DF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69618" y="91474"/>
            <a:ext cx="1496510" cy="1257068"/>
          </a:xfrm>
          <a:prstGeom prst="rect">
            <a:avLst/>
          </a:prstGeom>
        </p:spPr>
      </p:pic>
    </p:spTree>
    <p:extLst>
      <p:ext uri="{BB962C8B-B14F-4D97-AF65-F5344CB8AC3E}">
        <p14:creationId xmlns:p14="http://schemas.microsoft.com/office/powerpoint/2010/main" val="308176641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3BBC17-8FC1-17EC-DD3B-11EA25F41E2F}"/>
              </a:ext>
            </a:extLst>
          </p:cNvPr>
          <p:cNvSpPr>
            <a:spLocks noGrp="1"/>
          </p:cNvSpPr>
          <p:nvPr>
            <p:ph type="title"/>
          </p:nvPr>
        </p:nvSpPr>
        <p:spPr/>
        <p:txBody>
          <a:bodyPr/>
          <a:lstStyle/>
          <a:p>
            <a:r>
              <a:rPr lang="es-CL" noProof="0" dirty="0"/>
              <a:t>Carta Gantt</a:t>
            </a:r>
          </a:p>
        </p:txBody>
      </p:sp>
      <p:sp>
        <p:nvSpPr>
          <p:cNvPr id="3" name="Marcador de contenido 2">
            <a:extLst>
              <a:ext uri="{FF2B5EF4-FFF2-40B4-BE49-F238E27FC236}">
                <a16:creationId xmlns:a16="http://schemas.microsoft.com/office/drawing/2014/main" id="{BDFA51B9-6A84-D7AE-3F74-887A49BFFFEB}"/>
              </a:ext>
            </a:extLst>
          </p:cNvPr>
          <p:cNvSpPr>
            <a:spLocks noGrp="1"/>
          </p:cNvSpPr>
          <p:nvPr>
            <p:ph idx="1"/>
          </p:nvPr>
        </p:nvSpPr>
        <p:spPr>
          <a:xfrm>
            <a:off x="1251678" y="1966947"/>
            <a:ext cx="10178322" cy="3912645"/>
          </a:xfrm>
        </p:spPr>
        <p:txBody>
          <a:bodyPr/>
          <a:lstStyle/>
          <a:p>
            <a:r>
              <a:rPr lang="es-CL" noProof="0" dirty="0">
                <a:hlinkClick r:id="rId2"/>
              </a:rPr>
              <a:t>https://uandresbelloedu-my.sharepoint.com/:x:/g/personal/s_farasjiles_uandresbello_edu/ETTpKnsI1CVKs0Jyw64wK0wBfiWsiM3v57ZdfAojitZLPQ?e=ccAPde</a:t>
            </a:r>
            <a:endParaRPr lang="es-CL" noProof="0" dirty="0"/>
          </a:p>
          <a:p>
            <a:endParaRPr lang="es-CL" noProof="0" dirty="0"/>
          </a:p>
        </p:txBody>
      </p:sp>
      <p:pic>
        <p:nvPicPr>
          <p:cNvPr id="5" name="Imagen 4">
            <a:extLst>
              <a:ext uri="{FF2B5EF4-FFF2-40B4-BE49-F238E27FC236}">
                <a16:creationId xmlns:a16="http://schemas.microsoft.com/office/drawing/2014/main" id="{EBC421D0-EFD0-09C5-4BF8-FA218DCAC2FF}"/>
              </a:ext>
            </a:extLst>
          </p:cNvPr>
          <p:cNvPicPr>
            <a:picLocks noChangeAspect="1"/>
          </p:cNvPicPr>
          <p:nvPr/>
        </p:nvPicPr>
        <p:blipFill>
          <a:blip r:embed="rId3"/>
          <a:stretch>
            <a:fillRect/>
          </a:stretch>
        </p:blipFill>
        <p:spPr>
          <a:xfrm>
            <a:off x="2362200" y="3474911"/>
            <a:ext cx="7467600" cy="2930681"/>
          </a:xfrm>
          <a:prstGeom prst="rect">
            <a:avLst/>
          </a:prstGeom>
          <a:solidFill>
            <a:srgbClr val="000000">
              <a:shade val="95000"/>
            </a:srgbClr>
          </a:solidFill>
          <a:ln w="57150" cap="sq">
            <a:solidFill>
              <a:srgbClr val="000000"/>
            </a:solidFill>
            <a:miter lim="800000"/>
          </a:ln>
          <a:effectLst>
            <a:outerShdw blurRad="254000" dist="190500" dir="2700000" sy="90000" algn="bl" rotWithShape="0">
              <a:srgbClr val="000000">
                <a:alpha val="40000"/>
              </a:srgbClr>
            </a:outerShdw>
          </a:effectLst>
        </p:spPr>
      </p:pic>
      <p:pic>
        <p:nvPicPr>
          <p:cNvPr id="4" name="Imagen 3" descr="Icono&#10;&#10;Descripción generada automáticamente">
            <a:extLst>
              <a:ext uri="{FF2B5EF4-FFF2-40B4-BE49-F238E27FC236}">
                <a16:creationId xmlns:a16="http://schemas.microsoft.com/office/drawing/2014/main" id="{A88309BB-E6A2-070A-D262-F1D2D8F1DC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69618" y="91474"/>
            <a:ext cx="1496510" cy="1257068"/>
          </a:xfrm>
          <a:prstGeom prst="rect">
            <a:avLst/>
          </a:prstGeom>
        </p:spPr>
      </p:pic>
    </p:spTree>
    <p:extLst>
      <p:ext uri="{BB962C8B-B14F-4D97-AF65-F5344CB8AC3E}">
        <p14:creationId xmlns:p14="http://schemas.microsoft.com/office/powerpoint/2010/main" val="168673286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4E2BF12E-87FA-8037-AABA-90373F82EEE4}"/>
            </a:ext>
          </a:extLst>
        </p:cNvPr>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A98AD482-27A4-454E-8A3A-84F73CBDA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noProof="0" dirty="0"/>
          </a:p>
        </p:txBody>
      </p:sp>
      <p:sp>
        <p:nvSpPr>
          <p:cNvPr id="14" name="Rectangle 13">
            <a:extLst>
              <a:ext uri="{FF2B5EF4-FFF2-40B4-BE49-F238E27FC236}">
                <a16:creationId xmlns:a16="http://schemas.microsoft.com/office/drawing/2014/main" id="{322422E2-F15A-43AE-98F1-7210710B0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034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noProof="0" dirty="0"/>
          </a:p>
        </p:txBody>
      </p:sp>
      <p:sp>
        <p:nvSpPr>
          <p:cNvPr id="4" name="Título 1">
            <a:extLst>
              <a:ext uri="{FF2B5EF4-FFF2-40B4-BE49-F238E27FC236}">
                <a16:creationId xmlns:a16="http://schemas.microsoft.com/office/drawing/2014/main" id="{02D2CB54-89DD-88BC-27DB-EB683509D3A2}"/>
              </a:ext>
            </a:extLst>
          </p:cNvPr>
          <p:cNvSpPr txBox="1">
            <a:spLocks/>
          </p:cNvSpPr>
          <p:nvPr/>
        </p:nvSpPr>
        <p:spPr>
          <a:xfrm>
            <a:off x="1245098" y="1138066"/>
            <a:ext cx="3333480" cy="894764"/>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spcAft>
                <a:spcPts val="600"/>
              </a:spcAft>
            </a:pPr>
            <a:r>
              <a:rPr lang="es-CL" sz="3600" noProof="0" dirty="0"/>
              <a:t>Resultados luego de </a:t>
            </a:r>
            <a:r>
              <a:rPr lang="es-CL" sz="3600" noProof="0" dirty="0" err="1"/>
              <a:t>tests</a:t>
            </a:r>
            <a:endParaRPr lang="es-CL" sz="3600" noProof="0" dirty="0"/>
          </a:p>
        </p:txBody>
      </p:sp>
      <p:sp>
        <p:nvSpPr>
          <p:cNvPr id="16" name="Freeform 6">
            <a:extLst>
              <a:ext uri="{FF2B5EF4-FFF2-40B4-BE49-F238E27FC236}">
                <a16:creationId xmlns:a16="http://schemas.microsoft.com/office/drawing/2014/main" id="{BDC8164B-5FC0-4CBD-B7AE-0CB8780FFC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75000"/>
              <a:alpha val="70000"/>
            </a:schemeClr>
          </a:solidFill>
          <a:ln w="0">
            <a:noFill/>
            <a:prstDash val="solid"/>
            <a:round/>
            <a:headEnd/>
            <a:tailEnd/>
          </a:ln>
        </p:spPr>
        <p:txBody>
          <a:bodyPr/>
          <a:lstStyle/>
          <a:p>
            <a:endParaRPr lang="es-CL" noProof="0" dirty="0"/>
          </a:p>
        </p:txBody>
      </p:sp>
      <p:sp>
        <p:nvSpPr>
          <p:cNvPr id="3" name="Marcador de contenido 2">
            <a:extLst>
              <a:ext uri="{FF2B5EF4-FFF2-40B4-BE49-F238E27FC236}">
                <a16:creationId xmlns:a16="http://schemas.microsoft.com/office/drawing/2014/main" id="{950EC615-C441-59D5-2AA3-3F8FB8730689}"/>
              </a:ext>
            </a:extLst>
          </p:cNvPr>
          <p:cNvSpPr>
            <a:spLocks noGrp="1"/>
          </p:cNvSpPr>
          <p:nvPr>
            <p:ph idx="1"/>
          </p:nvPr>
        </p:nvSpPr>
        <p:spPr>
          <a:xfrm>
            <a:off x="5167062" y="1078378"/>
            <a:ext cx="6262938" cy="4701244"/>
          </a:xfrm>
        </p:spPr>
        <p:txBody>
          <a:bodyPr vert="horz" lIns="91440" tIns="45720" rIns="91440" bIns="45720" rtlCol="0" anchor="ctr">
            <a:normAutofit/>
          </a:bodyPr>
          <a:lstStyle/>
          <a:p>
            <a:pPr marL="0">
              <a:buNone/>
            </a:pPr>
            <a:r>
              <a:rPr lang="es-CL" noProof="0" dirty="0"/>
              <a:t>La plataforma </a:t>
            </a:r>
            <a:r>
              <a:rPr lang="es-CL" dirty="0"/>
              <a:t>T</a:t>
            </a:r>
            <a:r>
              <a:rPr lang="es-CL" noProof="0" dirty="0" err="1"/>
              <a:t>hingsboard</a:t>
            </a:r>
            <a:r>
              <a:rPr lang="es-CL" noProof="0" dirty="0"/>
              <a:t> demostró ser una herramienta útil para el procesamiento de datos de dispositivos </a:t>
            </a:r>
            <a:r>
              <a:rPr lang="es-CL" noProof="0" dirty="0" err="1"/>
              <a:t>IoT</a:t>
            </a:r>
            <a:r>
              <a:rPr lang="es-CL" noProof="0" dirty="0"/>
              <a:t>, permitiendo la interpretación de estos para usuarios no experimentados en la tecnología como lo es mi vecino pero aunque haya pasado un mes desde el funcionamiento del proyecto, aun es muy pronto decir que la implementación de estos dispositivos causo un impacto en el cuidado de las colmenas</a:t>
            </a:r>
            <a:r>
              <a:rPr lang="es-CL" dirty="0"/>
              <a:t>, sin embargo, de seguro será de mucha ayuda durante climas mas complicados considerando la data obtenida hasta ahora. </a:t>
            </a:r>
            <a:endParaRPr lang="es-CL" noProof="0" dirty="0"/>
          </a:p>
        </p:txBody>
      </p:sp>
      <p:pic>
        <p:nvPicPr>
          <p:cNvPr id="7" name="Imagen 6" descr="Icono&#10;&#10;Descripción generada automáticamente">
            <a:extLst>
              <a:ext uri="{FF2B5EF4-FFF2-40B4-BE49-F238E27FC236}">
                <a16:creationId xmlns:a16="http://schemas.microsoft.com/office/drawing/2014/main" id="{3946E46D-8E9C-D823-C6EE-E4C2D5DD59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9618" y="91474"/>
            <a:ext cx="1496510" cy="1257068"/>
          </a:xfrm>
          <a:prstGeom prst="rect">
            <a:avLst/>
          </a:prstGeom>
        </p:spPr>
      </p:pic>
    </p:spTree>
    <p:extLst>
      <p:ext uri="{BB962C8B-B14F-4D97-AF65-F5344CB8AC3E}">
        <p14:creationId xmlns:p14="http://schemas.microsoft.com/office/powerpoint/2010/main" val="45819329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F064D0-2F63-F44D-E34D-4FFEAC0AB985}"/>
              </a:ext>
            </a:extLst>
          </p:cNvPr>
          <p:cNvSpPr>
            <a:spLocks noGrp="1"/>
          </p:cNvSpPr>
          <p:nvPr>
            <p:ph type="title"/>
          </p:nvPr>
        </p:nvSpPr>
        <p:spPr/>
        <p:txBody>
          <a:bodyPr/>
          <a:lstStyle/>
          <a:p>
            <a:r>
              <a:rPr lang="es-CL" noProof="0" dirty="0"/>
              <a:t>Bibliografía</a:t>
            </a:r>
          </a:p>
        </p:txBody>
      </p:sp>
      <p:sp>
        <p:nvSpPr>
          <p:cNvPr id="4" name="Rectangle 1">
            <a:extLst>
              <a:ext uri="{FF2B5EF4-FFF2-40B4-BE49-F238E27FC236}">
                <a16:creationId xmlns:a16="http://schemas.microsoft.com/office/drawing/2014/main" id="{420F2B4C-7BFE-FBC8-5D09-1D4B65F39F66}"/>
              </a:ext>
            </a:extLst>
          </p:cNvPr>
          <p:cNvSpPr>
            <a:spLocks noGrp="1" noChangeArrowheads="1"/>
          </p:cNvSpPr>
          <p:nvPr>
            <p:ph idx="1"/>
          </p:nvPr>
        </p:nvSpPr>
        <p:spPr bwMode="auto">
          <a:xfrm>
            <a:off x="1251679" y="1278112"/>
            <a:ext cx="10596050"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buClrTx/>
            </a:pPr>
            <a:r>
              <a:rPr kumimoji="0" lang="es-CL" sz="1400" b="0" i="0"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España, G. (11 de abril de 2022). </a:t>
            </a:r>
            <a:r>
              <a:rPr kumimoji="0" lang="es-CL" sz="1400" b="0" i="1"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Abejas - ES | Greenpeace España</a:t>
            </a:r>
            <a:r>
              <a:rPr kumimoji="0" lang="es-CL" sz="1400" b="0" i="0"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 Obtenido de ES | Greenpeace España: https://es.greenpeace.org/es/trabajamos-en/agricultura/abejas/</a:t>
            </a:r>
            <a:endParaRPr kumimoji="0" lang="es-CL" sz="1400" b="0" i="0" u="none" strike="noStrike" cap="none" normalizeH="0" baseline="0" noProof="0" dirty="0">
              <a:ln>
                <a:noFill/>
              </a:ln>
              <a:solidFill>
                <a:schemeClr val="tx1"/>
              </a:solidFill>
              <a:effectLst/>
              <a:latin typeface="+mn-lt"/>
            </a:endParaRPr>
          </a:p>
          <a:p>
            <a:pPr>
              <a:lnSpc>
                <a:spcPct val="100000"/>
              </a:lnSpc>
              <a:buClrTx/>
            </a:pPr>
            <a:r>
              <a:rPr kumimoji="0" lang="es-CL" sz="1400" b="0" i="0" u="none" strike="noStrike" cap="none" normalizeH="0" baseline="0" noProof="0" dirty="0" err="1">
                <a:ln>
                  <a:noFill/>
                </a:ln>
                <a:solidFill>
                  <a:schemeClr val="tx1"/>
                </a:solidFill>
                <a:effectLst/>
                <a:latin typeface="+mn-lt"/>
                <a:ea typeface="Aptos" panose="020B0004020202020204" pitchFamily="34" charset="0"/>
                <a:cs typeface="Times New Roman" panose="02020603050405020304" pitchFamily="18" charset="0"/>
              </a:rPr>
              <a:t>Higes</a:t>
            </a:r>
            <a:r>
              <a:rPr kumimoji="0" lang="es-CL" sz="1400" b="0" i="0"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 M. (Octubre de 2010). </a:t>
            </a:r>
            <a:r>
              <a:rPr kumimoji="0" lang="es-CL" sz="1400" b="0" i="1"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SAG.</a:t>
            </a:r>
            <a:r>
              <a:rPr kumimoji="0" lang="es-CL" sz="1400" b="0" i="0"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 Obtenido de SAG: https://www.sag.gob.cl/sites/default/files/informe_caso_nosema_ceranae_biobio_2009.pdf</a:t>
            </a:r>
            <a:endParaRPr kumimoji="0" lang="es-CL" sz="1400" b="0" i="0" u="none" strike="noStrike" cap="none" normalizeH="0" baseline="0" noProof="0" dirty="0">
              <a:ln>
                <a:noFill/>
              </a:ln>
              <a:solidFill>
                <a:schemeClr val="tx1"/>
              </a:solidFill>
              <a:effectLst/>
              <a:latin typeface="+mn-lt"/>
            </a:endParaRPr>
          </a:p>
          <a:p>
            <a:pPr>
              <a:lnSpc>
                <a:spcPct val="100000"/>
              </a:lnSpc>
              <a:buClrTx/>
            </a:pPr>
            <a:r>
              <a:rPr kumimoji="0" lang="es-CL" sz="1400" b="0" i="0" u="none" strike="noStrike" cap="none" normalizeH="0" baseline="0" noProof="0" dirty="0" err="1">
                <a:ln>
                  <a:noFill/>
                </a:ln>
                <a:solidFill>
                  <a:schemeClr val="tx1"/>
                </a:solidFill>
                <a:effectLst/>
                <a:latin typeface="+mn-lt"/>
                <a:ea typeface="Aptos" panose="020B0004020202020204" pitchFamily="34" charset="0"/>
                <a:cs typeface="Times New Roman" panose="02020603050405020304" pitchFamily="18" charset="0"/>
              </a:rPr>
              <a:t>Langowska</a:t>
            </a:r>
            <a:r>
              <a:rPr kumimoji="0" lang="es-CL" sz="1400" b="0" i="0"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 A., </a:t>
            </a:r>
            <a:r>
              <a:rPr kumimoji="0" lang="es-CL" sz="1400" b="0" i="0" u="none" strike="noStrike" cap="none" normalizeH="0" baseline="0" noProof="0" dirty="0" err="1">
                <a:ln>
                  <a:noFill/>
                </a:ln>
                <a:solidFill>
                  <a:schemeClr val="tx1"/>
                </a:solidFill>
                <a:effectLst/>
                <a:latin typeface="+mn-lt"/>
                <a:ea typeface="Aptos" panose="020B0004020202020204" pitchFamily="34" charset="0"/>
                <a:cs typeface="Times New Roman" panose="02020603050405020304" pitchFamily="18" charset="0"/>
              </a:rPr>
              <a:t>Zawilak</a:t>
            </a:r>
            <a:r>
              <a:rPr kumimoji="0" lang="es-CL" sz="1400" b="0" i="0"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 M., </a:t>
            </a:r>
            <a:r>
              <a:rPr kumimoji="0" lang="es-CL" sz="1400" b="0" i="0" u="none" strike="noStrike" cap="none" normalizeH="0" baseline="0" noProof="0" dirty="0" err="1">
                <a:ln>
                  <a:noFill/>
                </a:ln>
                <a:solidFill>
                  <a:schemeClr val="tx1"/>
                </a:solidFill>
                <a:effectLst/>
                <a:latin typeface="+mn-lt"/>
                <a:ea typeface="Aptos" panose="020B0004020202020204" pitchFamily="34" charset="0"/>
                <a:cs typeface="Times New Roman" panose="02020603050405020304" pitchFamily="18" charset="0"/>
              </a:rPr>
              <a:t>Sparks</a:t>
            </a:r>
            <a:r>
              <a:rPr kumimoji="0" lang="es-CL" sz="1400" b="0" i="0"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 T., </a:t>
            </a:r>
            <a:r>
              <a:rPr kumimoji="0" lang="es-CL" sz="1400" b="0" i="0" u="none" strike="noStrike" cap="none" normalizeH="0" baseline="0" noProof="0" dirty="0" err="1">
                <a:ln>
                  <a:noFill/>
                </a:ln>
                <a:solidFill>
                  <a:schemeClr val="tx1"/>
                </a:solidFill>
                <a:effectLst/>
                <a:latin typeface="+mn-lt"/>
                <a:ea typeface="Aptos" panose="020B0004020202020204" pitchFamily="34" charset="0"/>
                <a:cs typeface="Times New Roman" panose="02020603050405020304" pitchFamily="18" charset="0"/>
              </a:rPr>
              <a:t>Glazaczow</a:t>
            </a:r>
            <a:r>
              <a:rPr kumimoji="0" lang="es-CL" sz="1400" b="0" i="0"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 A., </a:t>
            </a:r>
            <a:r>
              <a:rPr kumimoji="0" lang="es-CL" sz="1400" b="0" i="0" u="none" strike="noStrike" cap="none" normalizeH="0" baseline="0" noProof="0" dirty="0" err="1">
                <a:ln>
                  <a:noFill/>
                </a:ln>
                <a:solidFill>
                  <a:schemeClr val="tx1"/>
                </a:solidFill>
                <a:effectLst/>
                <a:latin typeface="+mn-lt"/>
                <a:ea typeface="Aptos" panose="020B0004020202020204" pitchFamily="34" charset="0"/>
                <a:cs typeface="Times New Roman" panose="02020603050405020304" pitchFamily="18" charset="0"/>
              </a:rPr>
              <a:t>Tomkins</a:t>
            </a:r>
            <a:r>
              <a:rPr kumimoji="0" lang="es-CL" sz="1400" b="0" i="0"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 P., &amp; </a:t>
            </a:r>
            <a:r>
              <a:rPr kumimoji="0" lang="es-CL" sz="1400" b="0" i="0" u="none" strike="noStrike" cap="none" normalizeH="0" baseline="0" noProof="0" dirty="0" err="1">
                <a:ln>
                  <a:noFill/>
                </a:ln>
                <a:solidFill>
                  <a:schemeClr val="tx1"/>
                </a:solidFill>
                <a:effectLst/>
                <a:latin typeface="+mn-lt"/>
                <a:ea typeface="Aptos" panose="020B0004020202020204" pitchFamily="34" charset="0"/>
                <a:cs typeface="Times New Roman" panose="02020603050405020304" pitchFamily="18" charset="0"/>
              </a:rPr>
              <a:t>Tryjanowski</a:t>
            </a:r>
            <a:r>
              <a:rPr kumimoji="0" lang="es-CL" sz="1400" b="0" i="0"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 P. (24 de diciembre de 2016). Long-</a:t>
            </a:r>
            <a:r>
              <a:rPr kumimoji="0" lang="es-CL" sz="1400" b="0" i="0" u="none" strike="noStrike" cap="none" normalizeH="0" baseline="0" noProof="0" dirty="0" err="1">
                <a:ln>
                  <a:noFill/>
                </a:ln>
                <a:solidFill>
                  <a:schemeClr val="tx1"/>
                </a:solidFill>
                <a:effectLst/>
                <a:latin typeface="+mn-lt"/>
                <a:ea typeface="Aptos" panose="020B0004020202020204" pitchFamily="34" charset="0"/>
                <a:cs typeface="Times New Roman" panose="02020603050405020304" pitchFamily="18" charset="0"/>
              </a:rPr>
              <a:t>term</a:t>
            </a:r>
            <a:r>
              <a:rPr kumimoji="0" lang="es-CL" sz="1400" b="0" i="0"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 </a:t>
            </a:r>
            <a:r>
              <a:rPr kumimoji="0" lang="es-CL" sz="1400" b="0" i="0" u="none" strike="noStrike" cap="none" normalizeH="0" baseline="0" noProof="0" dirty="0" err="1">
                <a:ln>
                  <a:noFill/>
                </a:ln>
                <a:solidFill>
                  <a:schemeClr val="tx1"/>
                </a:solidFill>
                <a:effectLst/>
                <a:latin typeface="+mn-lt"/>
                <a:ea typeface="Aptos" panose="020B0004020202020204" pitchFamily="34" charset="0"/>
                <a:cs typeface="Times New Roman" panose="02020603050405020304" pitchFamily="18" charset="0"/>
              </a:rPr>
              <a:t>effect</a:t>
            </a:r>
            <a:r>
              <a:rPr kumimoji="0" lang="es-CL" sz="1400" b="0" i="0"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 </a:t>
            </a:r>
            <a:r>
              <a:rPr kumimoji="0" lang="es-CL" sz="1400" b="0" i="0" u="none" strike="noStrike" cap="none" normalizeH="0" baseline="0" noProof="0" dirty="0" err="1">
                <a:ln>
                  <a:noFill/>
                </a:ln>
                <a:solidFill>
                  <a:schemeClr val="tx1"/>
                </a:solidFill>
                <a:effectLst/>
                <a:latin typeface="+mn-lt"/>
                <a:ea typeface="Aptos" panose="020B0004020202020204" pitchFamily="34" charset="0"/>
                <a:cs typeface="Times New Roman" panose="02020603050405020304" pitchFamily="18" charset="0"/>
              </a:rPr>
              <a:t>of</a:t>
            </a:r>
            <a:r>
              <a:rPr kumimoji="0" lang="es-CL" sz="1400" b="0" i="0"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 </a:t>
            </a:r>
            <a:r>
              <a:rPr kumimoji="0" lang="es-CL" sz="1400" b="0" i="0" u="none" strike="noStrike" cap="none" normalizeH="0" baseline="0" noProof="0" dirty="0" err="1">
                <a:ln>
                  <a:noFill/>
                </a:ln>
                <a:solidFill>
                  <a:schemeClr val="tx1"/>
                </a:solidFill>
                <a:effectLst/>
                <a:latin typeface="+mn-lt"/>
                <a:ea typeface="Aptos" panose="020B0004020202020204" pitchFamily="34" charset="0"/>
                <a:cs typeface="Times New Roman" panose="02020603050405020304" pitchFamily="18" charset="0"/>
              </a:rPr>
              <a:t>temperature</a:t>
            </a:r>
            <a:r>
              <a:rPr kumimoji="0" lang="es-CL" sz="1400" b="0" i="0"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 </a:t>
            </a:r>
            <a:r>
              <a:rPr kumimoji="0" lang="es-CL" sz="1400" b="0" i="0" u="none" strike="noStrike" cap="none" normalizeH="0" baseline="0" noProof="0" dirty="0" err="1">
                <a:ln>
                  <a:noFill/>
                </a:ln>
                <a:solidFill>
                  <a:schemeClr val="tx1"/>
                </a:solidFill>
                <a:effectLst/>
                <a:latin typeface="+mn-lt"/>
                <a:ea typeface="Aptos" panose="020B0004020202020204" pitchFamily="34" charset="0"/>
                <a:cs typeface="Times New Roman" panose="02020603050405020304" pitchFamily="18" charset="0"/>
              </a:rPr>
              <a:t>on</a:t>
            </a:r>
            <a:r>
              <a:rPr kumimoji="0" lang="es-CL" sz="1400" b="0" i="0"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 honey </a:t>
            </a:r>
            <a:r>
              <a:rPr kumimoji="0" lang="es-CL" sz="1400" b="0" i="0" u="none" strike="noStrike" cap="none" normalizeH="0" baseline="0" noProof="0" dirty="0" err="1">
                <a:ln>
                  <a:noFill/>
                </a:ln>
                <a:solidFill>
                  <a:schemeClr val="tx1"/>
                </a:solidFill>
                <a:effectLst/>
                <a:latin typeface="+mn-lt"/>
                <a:ea typeface="Aptos" panose="020B0004020202020204" pitchFamily="34" charset="0"/>
                <a:cs typeface="Times New Roman" panose="02020603050405020304" pitchFamily="18" charset="0"/>
              </a:rPr>
              <a:t>yield</a:t>
            </a:r>
            <a:r>
              <a:rPr kumimoji="0" lang="es-CL" sz="1400" b="0" i="0"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 and </a:t>
            </a:r>
            <a:r>
              <a:rPr kumimoji="0" lang="es-CL" sz="1400" b="0" i="0" u="none" strike="noStrike" cap="none" normalizeH="0" baseline="0" noProof="0" dirty="0" err="1">
                <a:ln>
                  <a:noFill/>
                </a:ln>
                <a:solidFill>
                  <a:schemeClr val="tx1"/>
                </a:solidFill>
                <a:effectLst/>
                <a:latin typeface="+mn-lt"/>
                <a:ea typeface="Aptos" panose="020B0004020202020204" pitchFamily="34" charset="0"/>
                <a:cs typeface="Times New Roman" panose="02020603050405020304" pitchFamily="18" charset="0"/>
              </a:rPr>
              <a:t>honeybee</a:t>
            </a:r>
            <a:r>
              <a:rPr kumimoji="0" lang="es-CL" sz="1400" b="0" i="0"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 </a:t>
            </a:r>
            <a:r>
              <a:rPr kumimoji="0" lang="es-CL" sz="1400" b="0" i="0" u="none" strike="noStrike" cap="none" normalizeH="0" baseline="0" noProof="0" dirty="0" err="1">
                <a:ln>
                  <a:noFill/>
                </a:ln>
                <a:solidFill>
                  <a:schemeClr val="tx1"/>
                </a:solidFill>
                <a:effectLst/>
                <a:latin typeface="+mn-lt"/>
                <a:ea typeface="Aptos" panose="020B0004020202020204" pitchFamily="34" charset="0"/>
                <a:cs typeface="Times New Roman" panose="02020603050405020304" pitchFamily="18" charset="0"/>
              </a:rPr>
              <a:t>phenology</a:t>
            </a:r>
            <a:r>
              <a:rPr kumimoji="0" lang="es-CL" sz="1400" b="0" i="0"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 </a:t>
            </a:r>
            <a:r>
              <a:rPr kumimoji="0" lang="es-CL" sz="1400" b="0" i="1"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International </a:t>
            </a:r>
            <a:r>
              <a:rPr kumimoji="0" lang="es-CL" sz="1400" b="0" i="1" u="none" strike="noStrike" cap="none" normalizeH="0" baseline="0" noProof="0" dirty="0" err="1">
                <a:ln>
                  <a:noFill/>
                </a:ln>
                <a:solidFill>
                  <a:schemeClr val="tx1"/>
                </a:solidFill>
                <a:effectLst/>
                <a:latin typeface="+mn-lt"/>
                <a:ea typeface="Aptos" panose="020B0004020202020204" pitchFamily="34" charset="0"/>
                <a:cs typeface="Times New Roman" panose="02020603050405020304" pitchFamily="18" charset="0"/>
              </a:rPr>
              <a:t>Journal</a:t>
            </a:r>
            <a:r>
              <a:rPr kumimoji="0" lang="es-CL" sz="1400" b="0" i="1"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 </a:t>
            </a:r>
            <a:r>
              <a:rPr kumimoji="0" lang="es-CL" sz="1400" b="0" i="1" u="none" strike="noStrike" cap="none" normalizeH="0" baseline="0" noProof="0" dirty="0" err="1">
                <a:ln>
                  <a:noFill/>
                </a:ln>
                <a:solidFill>
                  <a:schemeClr val="tx1"/>
                </a:solidFill>
                <a:effectLst/>
                <a:latin typeface="+mn-lt"/>
                <a:ea typeface="Aptos" panose="020B0004020202020204" pitchFamily="34" charset="0"/>
                <a:cs typeface="Times New Roman" panose="02020603050405020304" pitchFamily="18" charset="0"/>
              </a:rPr>
              <a:t>of</a:t>
            </a:r>
            <a:r>
              <a:rPr kumimoji="0" lang="es-CL" sz="1400" b="0" i="1"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 </a:t>
            </a:r>
            <a:r>
              <a:rPr kumimoji="0" lang="es-CL" sz="1400" b="0" i="1" u="none" strike="noStrike" cap="none" normalizeH="0" baseline="0" noProof="0" dirty="0" err="1">
                <a:ln>
                  <a:noFill/>
                </a:ln>
                <a:solidFill>
                  <a:schemeClr val="tx1"/>
                </a:solidFill>
                <a:effectLst/>
                <a:latin typeface="+mn-lt"/>
                <a:ea typeface="Aptos" panose="020B0004020202020204" pitchFamily="34" charset="0"/>
                <a:cs typeface="Times New Roman" panose="02020603050405020304" pitchFamily="18" charset="0"/>
              </a:rPr>
              <a:t>Biometeorology</a:t>
            </a:r>
            <a:r>
              <a:rPr kumimoji="0" lang="es-CL" sz="1400" b="0" i="1"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 61</a:t>
            </a:r>
            <a:r>
              <a:rPr kumimoji="0" lang="es-CL" sz="1400" b="0" i="0"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(6), págs. 1125 - 1132. doi:10.1007/s00484-016-1293-x</a:t>
            </a:r>
            <a:endParaRPr kumimoji="0" lang="es-CL" sz="1400" b="0" i="0" u="none" strike="noStrike" cap="none" normalizeH="0" baseline="0" noProof="0" dirty="0">
              <a:ln>
                <a:noFill/>
              </a:ln>
              <a:solidFill>
                <a:schemeClr val="tx1"/>
              </a:solidFill>
              <a:effectLst/>
              <a:latin typeface="+mn-lt"/>
            </a:endParaRPr>
          </a:p>
          <a:p>
            <a:pPr>
              <a:lnSpc>
                <a:spcPct val="100000"/>
              </a:lnSpc>
              <a:buClrTx/>
            </a:pPr>
            <a:r>
              <a:rPr kumimoji="0" lang="es-CL" sz="1400" b="0" i="0" u="none" strike="noStrike" cap="none" normalizeH="0" baseline="0" noProof="0" dirty="0" err="1">
                <a:ln>
                  <a:noFill/>
                </a:ln>
                <a:solidFill>
                  <a:schemeClr val="tx1"/>
                </a:solidFill>
                <a:effectLst/>
                <a:latin typeface="+mn-lt"/>
                <a:ea typeface="Aptos" panose="020B0004020202020204" pitchFamily="34" charset="0"/>
                <a:cs typeface="Times New Roman" panose="02020603050405020304" pitchFamily="18" charset="0"/>
              </a:rPr>
              <a:t>Latam</a:t>
            </a:r>
            <a:r>
              <a:rPr kumimoji="0" lang="es-CL" sz="1400" b="0" i="0"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 M. (. (20 de mayo de 2021). </a:t>
            </a:r>
            <a:r>
              <a:rPr kumimoji="0" lang="es-CL" sz="1400" b="0" i="1"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Las abejas en Chile están en serio peligro y es culpa de sus habitantes</a:t>
            </a:r>
            <a:r>
              <a:rPr kumimoji="0" lang="es-CL" sz="1400" b="0" i="0"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 Obtenido de </a:t>
            </a:r>
            <a:r>
              <a:rPr kumimoji="0" lang="es-CL" sz="1400" b="0" i="0" u="none" strike="noStrike" cap="none" normalizeH="0" baseline="0" noProof="0" dirty="0" err="1">
                <a:ln>
                  <a:noFill/>
                </a:ln>
                <a:solidFill>
                  <a:schemeClr val="tx1"/>
                </a:solidFill>
                <a:effectLst/>
                <a:latin typeface="+mn-lt"/>
                <a:ea typeface="Aptos" panose="020B0004020202020204" pitchFamily="34" charset="0"/>
                <a:cs typeface="Times New Roman" panose="02020603050405020304" pitchFamily="18" charset="0"/>
              </a:rPr>
              <a:t>BioBioChile</a:t>
            </a:r>
            <a:r>
              <a:rPr kumimoji="0" lang="es-CL" sz="1400" b="0" i="0"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 - La Red de Prensa Más Grande de Chile: https://www.biobiochile.cl/especial/aqui-tierra/noticias/2021/05/20/dia-mundial-de-las-abejas-cientificos-destacan-la-urgencia-de-transitar-hacia-la-agroecologia.shtml</a:t>
            </a:r>
            <a:endParaRPr kumimoji="0" lang="es-CL" sz="1400" b="0" i="0" u="none" strike="noStrike" cap="none" normalizeH="0" baseline="0" noProof="0" dirty="0">
              <a:ln>
                <a:noFill/>
              </a:ln>
              <a:solidFill>
                <a:schemeClr val="tx1"/>
              </a:solidFill>
              <a:effectLst/>
              <a:latin typeface="+mn-lt"/>
            </a:endParaRPr>
          </a:p>
          <a:p>
            <a:pPr>
              <a:lnSpc>
                <a:spcPct val="100000"/>
              </a:lnSpc>
              <a:buClrTx/>
            </a:pPr>
            <a:r>
              <a:rPr kumimoji="0" lang="es-CL" sz="1400" b="0" i="0"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Tapia-González, J., </a:t>
            </a:r>
            <a:r>
              <a:rPr kumimoji="0" lang="es-CL" sz="1400" b="0" i="0" u="none" strike="noStrike" cap="none" normalizeH="0" baseline="0" noProof="0" dirty="0" err="1">
                <a:ln>
                  <a:noFill/>
                </a:ln>
                <a:solidFill>
                  <a:schemeClr val="tx1"/>
                </a:solidFill>
                <a:effectLst/>
                <a:latin typeface="+mn-lt"/>
                <a:ea typeface="Aptos" panose="020B0004020202020204" pitchFamily="34" charset="0"/>
                <a:cs typeface="Times New Roman" panose="02020603050405020304" pitchFamily="18" charset="0"/>
              </a:rPr>
              <a:t>Alcazar</a:t>
            </a:r>
            <a:r>
              <a:rPr kumimoji="0" lang="es-CL" sz="1400" b="0" i="0"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-Oceguera, G., Macías-Macías, J., Contreras-Escareño, F., Tapia-Rivera, J., </a:t>
            </a:r>
            <a:r>
              <a:rPr kumimoji="0" lang="es-CL" sz="1400" b="0" i="0" u="none" strike="noStrike" cap="none" normalizeH="0" baseline="0" noProof="0" dirty="0" err="1">
                <a:ln>
                  <a:noFill/>
                </a:ln>
                <a:solidFill>
                  <a:schemeClr val="tx1"/>
                </a:solidFill>
                <a:effectLst/>
                <a:latin typeface="+mn-lt"/>
                <a:ea typeface="Aptos" panose="020B0004020202020204" pitchFamily="34" charset="0"/>
                <a:cs typeface="Times New Roman" panose="02020603050405020304" pitchFamily="18" charset="0"/>
              </a:rPr>
              <a:t>Chavoya</a:t>
            </a:r>
            <a:r>
              <a:rPr kumimoji="0" lang="es-CL" sz="1400" b="0" i="0"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-Moreno, F., &amp; Martínez-González, J. (28 de junio de 2017). </a:t>
            </a:r>
            <a:r>
              <a:rPr kumimoji="0" lang="es-CL" sz="1400" b="0" i="0" u="none" strike="noStrike" cap="none" normalizeH="0" baseline="0" noProof="0" dirty="0" err="1">
                <a:ln>
                  <a:noFill/>
                </a:ln>
                <a:solidFill>
                  <a:schemeClr val="tx1"/>
                </a:solidFill>
                <a:effectLst/>
                <a:latin typeface="+mn-lt"/>
                <a:ea typeface="Aptos" panose="020B0004020202020204" pitchFamily="34" charset="0"/>
                <a:cs typeface="Times New Roman" panose="02020603050405020304" pitchFamily="18" charset="0"/>
              </a:rPr>
              <a:t>Nosemosis</a:t>
            </a:r>
            <a:r>
              <a:rPr kumimoji="0" lang="es-CL" sz="1400" b="0" i="0"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 in </a:t>
            </a:r>
            <a:r>
              <a:rPr kumimoji="0" lang="es-CL" sz="1400" b="0" i="0" u="none" strike="noStrike" cap="none" normalizeH="0" baseline="0" noProof="0" dirty="0" err="1">
                <a:ln>
                  <a:noFill/>
                </a:ln>
                <a:solidFill>
                  <a:schemeClr val="tx1"/>
                </a:solidFill>
                <a:effectLst/>
                <a:latin typeface="+mn-lt"/>
                <a:ea typeface="Aptos" panose="020B0004020202020204" pitchFamily="34" charset="0"/>
                <a:cs typeface="Times New Roman" panose="02020603050405020304" pitchFamily="18" charset="0"/>
              </a:rPr>
              <a:t>worker</a:t>
            </a:r>
            <a:r>
              <a:rPr kumimoji="0" lang="es-CL" sz="1400" b="0" i="0"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 </a:t>
            </a:r>
            <a:r>
              <a:rPr kumimoji="0" lang="es-CL" sz="1400" b="0" i="0" u="none" strike="noStrike" cap="none" normalizeH="0" baseline="0" noProof="0" dirty="0" err="1">
                <a:ln>
                  <a:noFill/>
                </a:ln>
                <a:solidFill>
                  <a:schemeClr val="tx1"/>
                </a:solidFill>
                <a:effectLst/>
                <a:latin typeface="+mn-lt"/>
                <a:ea typeface="Aptos" panose="020B0004020202020204" pitchFamily="34" charset="0"/>
                <a:cs typeface="Times New Roman" panose="02020603050405020304" pitchFamily="18" charset="0"/>
              </a:rPr>
              <a:t>bees</a:t>
            </a:r>
            <a:r>
              <a:rPr kumimoji="0" lang="es-CL" sz="1400" b="0" i="0"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 and </a:t>
            </a:r>
            <a:r>
              <a:rPr kumimoji="0" lang="es-CL" sz="1400" b="0" i="0" u="none" strike="noStrike" cap="none" normalizeH="0" baseline="0" noProof="0" dirty="0" err="1">
                <a:ln>
                  <a:noFill/>
                </a:ln>
                <a:solidFill>
                  <a:schemeClr val="tx1"/>
                </a:solidFill>
                <a:effectLst/>
                <a:latin typeface="+mn-lt"/>
                <a:ea typeface="Aptos" panose="020B0004020202020204" pitchFamily="34" charset="0"/>
                <a:cs typeface="Times New Roman" panose="02020603050405020304" pitchFamily="18" charset="0"/>
              </a:rPr>
              <a:t>their</a:t>
            </a:r>
            <a:r>
              <a:rPr kumimoji="0" lang="es-CL" sz="1400" b="0" i="0"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 </a:t>
            </a:r>
            <a:r>
              <a:rPr kumimoji="0" lang="es-CL" sz="1400" b="0" i="0" u="none" strike="noStrike" cap="none" normalizeH="0" baseline="0" noProof="0" dirty="0" err="1">
                <a:ln>
                  <a:noFill/>
                </a:ln>
                <a:solidFill>
                  <a:schemeClr val="tx1"/>
                </a:solidFill>
                <a:effectLst/>
                <a:latin typeface="+mn-lt"/>
                <a:ea typeface="Aptos" panose="020B0004020202020204" pitchFamily="34" charset="0"/>
                <a:cs typeface="Times New Roman" panose="02020603050405020304" pitchFamily="18" charset="0"/>
              </a:rPr>
              <a:t>relationship</a:t>
            </a:r>
            <a:r>
              <a:rPr kumimoji="0" lang="es-CL" sz="1400" b="0" i="0"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 </a:t>
            </a:r>
            <a:r>
              <a:rPr kumimoji="0" lang="es-CL" sz="1400" b="0" i="0" u="none" strike="noStrike" cap="none" normalizeH="0" baseline="0" noProof="0" dirty="0" err="1">
                <a:ln>
                  <a:noFill/>
                </a:ln>
                <a:solidFill>
                  <a:schemeClr val="tx1"/>
                </a:solidFill>
                <a:effectLst/>
                <a:latin typeface="+mn-lt"/>
                <a:ea typeface="Aptos" panose="020B0004020202020204" pitchFamily="34" charset="0"/>
                <a:cs typeface="Times New Roman" panose="02020603050405020304" pitchFamily="18" charset="0"/>
              </a:rPr>
              <a:t>with</a:t>
            </a:r>
            <a:r>
              <a:rPr kumimoji="0" lang="es-CL" sz="1400" b="0" i="0"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 </a:t>
            </a:r>
            <a:r>
              <a:rPr kumimoji="0" lang="es-CL" sz="1400" b="0" i="0" u="none" strike="noStrike" cap="none" normalizeH="0" baseline="0" noProof="0" dirty="0" err="1">
                <a:ln>
                  <a:noFill/>
                </a:ln>
                <a:solidFill>
                  <a:schemeClr val="tx1"/>
                </a:solidFill>
                <a:effectLst/>
                <a:latin typeface="+mn-lt"/>
                <a:ea typeface="Aptos" panose="020B0004020202020204" pitchFamily="34" charset="0"/>
                <a:cs typeface="Times New Roman" panose="02020603050405020304" pitchFamily="18" charset="0"/>
              </a:rPr>
              <a:t>environmental</a:t>
            </a:r>
            <a:r>
              <a:rPr kumimoji="0" lang="es-CL" sz="1400" b="0" i="0"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 </a:t>
            </a:r>
            <a:r>
              <a:rPr kumimoji="0" lang="es-CL" sz="1400" b="0" i="0" u="none" strike="noStrike" cap="none" normalizeH="0" baseline="0" noProof="0" dirty="0" err="1">
                <a:ln>
                  <a:noFill/>
                </a:ln>
                <a:solidFill>
                  <a:schemeClr val="tx1"/>
                </a:solidFill>
                <a:effectLst/>
                <a:latin typeface="+mn-lt"/>
                <a:ea typeface="Aptos" panose="020B0004020202020204" pitchFamily="34" charset="0"/>
                <a:cs typeface="Times New Roman" panose="02020603050405020304" pitchFamily="18" charset="0"/>
              </a:rPr>
              <a:t>factors</a:t>
            </a:r>
            <a:r>
              <a:rPr kumimoji="0" lang="es-CL" sz="1400" b="0" i="0"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 in Jalisco, </a:t>
            </a:r>
            <a:r>
              <a:rPr kumimoji="0" lang="es-CL" sz="1400" b="0" i="0" u="none" strike="noStrike" cap="none" normalizeH="0" baseline="0" noProof="0" dirty="0" err="1">
                <a:ln>
                  <a:noFill/>
                </a:ln>
                <a:solidFill>
                  <a:schemeClr val="tx1"/>
                </a:solidFill>
                <a:effectLst/>
                <a:latin typeface="+mn-lt"/>
                <a:ea typeface="Aptos" panose="020B0004020202020204" pitchFamily="34" charset="0"/>
                <a:cs typeface="Times New Roman" panose="02020603050405020304" pitchFamily="18" charset="0"/>
              </a:rPr>
              <a:t>Mexico</a:t>
            </a:r>
            <a:r>
              <a:rPr kumimoji="0" lang="es-CL" sz="1400" b="0" i="0"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 </a:t>
            </a:r>
            <a:r>
              <a:rPr kumimoji="0" lang="es-CL" sz="1400" b="0" i="1"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Revista Mexicana de Ciencias Pecuarias</a:t>
            </a:r>
            <a:r>
              <a:rPr kumimoji="0" lang="es-CL" sz="1400" b="0" i="0"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a:t>
            </a:r>
            <a:endParaRPr kumimoji="0" lang="es-CL" sz="1400" b="0" i="0" u="none" strike="noStrike" cap="none" normalizeH="0" baseline="0" noProof="0" dirty="0">
              <a:ln>
                <a:noFill/>
              </a:ln>
              <a:solidFill>
                <a:schemeClr val="tx1"/>
              </a:solidFill>
              <a:effectLst/>
              <a:latin typeface="+mn-lt"/>
            </a:endParaRPr>
          </a:p>
          <a:p>
            <a:pPr>
              <a:lnSpc>
                <a:spcPct val="100000"/>
              </a:lnSpc>
              <a:buClrTx/>
            </a:pPr>
            <a:r>
              <a:rPr kumimoji="0" lang="es-CL" sz="1400" b="0" i="0" u="none" strike="noStrike" cap="none" normalizeH="0" baseline="0" noProof="0" dirty="0" err="1">
                <a:ln>
                  <a:noFill/>
                </a:ln>
                <a:solidFill>
                  <a:schemeClr val="tx1"/>
                </a:solidFill>
                <a:effectLst/>
                <a:latin typeface="+mn-lt"/>
                <a:ea typeface="Aptos" panose="020B0004020202020204" pitchFamily="34" charset="0"/>
                <a:cs typeface="Times New Roman" panose="02020603050405020304" pitchFamily="18" charset="0"/>
              </a:rPr>
              <a:t>Today</a:t>
            </a:r>
            <a:r>
              <a:rPr kumimoji="0" lang="es-CL" sz="1400" b="0" i="0"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 E. (. (25 de mayo de 2021). </a:t>
            </a:r>
            <a:r>
              <a:rPr kumimoji="0" lang="es-CL" sz="1400" b="0" i="1" u="none" strike="noStrike" cap="none" normalizeH="0" baseline="0" noProof="0" dirty="0" err="1">
                <a:ln>
                  <a:noFill/>
                </a:ln>
                <a:solidFill>
                  <a:schemeClr val="tx1"/>
                </a:solidFill>
                <a:effectLst/>
                <a:latin typeface="+mn-lt"/>
                <a:ea typeface="Aptos" panose="020B0004020202020204" pitchFamily="34" charset="0"/>
                <a:cs typeface="Times New Roman" panose="02020603050405020304" pitchFamily="18" charset="0"/>
              </a:rPr>
              <a:t>This</a:t>
            </a:r>
            <a:r>
              <a:rPr kumimoji="0" lang="es-CL" sz="1400" b="0" i="1"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 </a:t>
            </a:r>
            <a:r>
              <a:rPr kumimoji="0" lang="es-CL" sz="1400" b="0" i="1" u="none" strike="noStrike" cap="none" normalizeH="0" baseline="0" noProof="0" dirty="0" err="1">
                <a:ln>
                  <a:noFill/>
                </a:ln>
                <a:solidFill>
                  <a:schemeClr val="tx1"/>
                </a:solidFill>
                <a:effectLst/>
                <a:latin typeface="+mn-lt"/>
                <a:ea typeface="Aptos" panose="020B0004020202020204" pitchFamily="34" charset="0"/>
                <a:cs typeface="Times New Roman" panose="02020603050405020304" pitchFamily="18" charset="0"/>
              </a:rPr>
              <a:t>old</a:t>
            </a:r>
            <a:r>
              <a:rPr kumimoji="0" lang="es-CL" sz="1400" b="0" i="1"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 </a:t>
            </a:r>
            <a:r>
              <a:rPr kumimoji="0" lang="es-CL" sz="1400" b="0" i="1" u="none" strike="noStrike" cap="none" normalizeH="0" baseline="0" noProof="0" dirty="0" err="1">
                <a:ln>
                  <a:noFill/>
                </a:ln>
                <a:solidFill>
                  <a:schemeClr val="tx1"/>
                </a:solidFill>
                <a:effectLst/>
                <a:latin typeface="+mn-lt"/>
                <a:ea typeface="Aptos" panose="020B0004020202020204" pitchFamily="34" charset="0"/>
                <a:cs typeface="Times New Roman" panose="02020603050405020304" pitchFamily="18" charset="0"/>
              </a:rPr>
              <a:t>bee</a:t>
            </a:r>
            <a:r>
              <a:rPr kumimoji="0" lang="es-CL" sz="1400" b="0" i="1"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 </a:t>
            </a:r>
            <a:r>
              <a:rPr kumimoji="0" lang="es-CL" sz="1400" b="0" i="1" u="none" strike="noStrike" cap="none" normalizeH="0" baseline="0" noProof="0" dirty="0" err="1">
                <a:ln>
                  <a:noFill/>
                </a:ln>
                <a:solidFill>
                  <a:schemeClr val="tx1"/>
                </a:solidFill>
                <a:effectLst/>
                <a:latin typeface="+mn-lt"/>
                <a:ea typeface="Aptos" panose="020B0004020202020204" pitchFamily="34" charset="0"/>
                <a:cs typeface="Times New Roman" panose="02020603050405020304" pitchFamily="18" charset="0"/>
              </a:rPr>
              <a:t>house</a:t>
            </a:r>
            <a:r>
              <a:rPr kumimoji="0" lang="es-CL" sz="1400" b="0" i="1"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 </a:t>
            </a:r>
            <a:r>
              <a:rPr kumimoji="0" lang="es-CL" sz="1400" b="0" i="1" u="none" strike="noStrike" cap="none" normalizeH="0" baseline="0" noProof="0" dirty="0" err="1">
                <a:ln>
                  <a:noFill/>
                </a:ln>
                <a:solidFill>
                  <a:schemeClr val="tx1"/>
                </a:solidFill>
                <a:effectLst/>
                <a:latin typeface="+mn-lt"/>
                <a:ea typeface="Aptos" panose="020B0004020202020204" pitchFamily="34" charset="0"/>
                <a:cs typeface="Times New Roman" panose="02020603050405020304" pitchFamily="18" charset="0"/>
              </a:rPr>
              <a:t>Study</a:t>
            </a:r>
            <a:r>
              <a:rPr kumimoji="0" lang="es-CL" sz="1400" b="0" i="1"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 </a:t>
            </a:r>
            <a:r>
              <a:rPr kumimoji="0" lang="es-CL" sz="1400" b="0" i="1" u="none" strike="noStrike" cap="none" normalizeH="0" baseline="0" noProof="0" dirty="0" err="1">
                <a:ln>
                  <a:noFill/>
                </a:ln>
                <a:solidFill>
                  <a:schemeClr val="tx1"/>
                </a:solidFill>
                <a:effectLst/>
                <a:latin typeface="+mn-lt"/>
                <a:ea typeface="Aptos" panose="020B0004020202020204" pitchFamily="34" charset="0"/>
                <a:cs typeface="Times New Roman" panose="02020603050405020304" pitchFamily="18" charset="0"/>
              </a:rPr>
              <a:t>deems</a:t>
            </a:r>
            <a:r>
              <a:rPr kumimoji="0" lang="es-CL" sz="1400" b="0" i="1"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 </a:t>
            </a:r>
            <a:r>
              <a:rPr kumimoji="0" lang="es-CL" sz="1400" b="0" i="1" u="none" strike="noStrike" cap="none" normalizeH="0" baseline="0" noProof="0" dirty="0" err="1">
                <a:ln>
                  <a:noFill/>
                </a:ln>
                <a:solidFill>
                  <a:schemeClr val="tx1"/>
                </a:solidFill>
                <a:effectLst/>
                <a:latin typeface="+mn-lt"/>
                <a:ea typeface="Aptos" panose="020B0004020202020204" pitchFamily="34" charset="0"/>
                <a:cs typeface="Times New Roman" panose="02020603050405020304" pitchFamily="18" charset="0"/>
              </a:rPr>
              <a:t>hive</a:t>
            </a:r>
            <a:r>
              <a:rPr kumimoji="0" lang="es-CL" sz="1400" b="0" i="1"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 boxes </a:t>
            </a:r>
            <a:r>
              <a:rPr kumimoji="0" lang="es-CL" sz="1400" b="0" i="1" u="none" strike="noStrike" cap="none" normalizeH="0" baseline="0" noProof="0" dirty="0" err="1">
                <a:ln>
                  <a:noFill/>
                </a:ln>
                <a:solidFill>
                  <a:schemeClr val="tx1"/>
                </a:solidFill>
                <a:effectLst/>
                <a:latin typeface="+mn-lt"/>
                <a:ea typeface="Aptos" panose="020B0004020202020204" pitchFamily="34" charset="0"/>
                <a:cs typeface="Times New Roman" panose="02020603050405020304" pitchFamily="18" charset="0"/>
              </a:rPr>
              <a:t>drafty</a:t>
            </a:r>
            <a:r>
              <a:rPr kumimoji="0" lang="es-CL" sz="1400" b="0" i="1"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 </a:t>
            </a:r>
            <a:r>
              <a:rPr kumimoji="0" lang="es-CL" sz="1400" b="0" i="1" u="none" strike="noStrike" cap="none" normalizeH="0" baseline="0" noProof="0" dirty="0" err="1">
                <a:ln>
                  <a:noFill/>
                </a:ln>
                <a:solidFill>
                  <a:schemeClr val="tx1"/>
                </a:solidFill>
                <a:effectLst/>
                <a:latin typeface="+mn-lt"/>
                <a:ea typeface="Aptos" panose="020B0004020202020204" pitchFamily="34" charset="0"/>
                <a:cs typeface="Times New Roman" panose="02020603050405020304" pitchFamily="18" charset="0"/>
              </a:rPr>
              <a:t>inefficient</a:t>
            </a:r>
            <a:r>
              <a:rPr kumimoji="0" lang="es-CL" sz="1400" b="0" i="0"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 Obtenido de </a:t>
            </a:r>
            <a:r>
              <a:rPr kumimoji="0" lang="es-CL" sz="1400" b="0" i="0" u="none" strike="noStrike" cap="none" normalizeH="0" baseline="0" noProof="0" dirty="0" err="1">
                <a:ln>
                  <a:noFill/>
                </a:ln>
                <a:solidFill>
                  <a:schemeClr val="tx1"/>
                </a:solidFill>
                <a:effectLst/>
                <a:latin typeface="+mn-lt"/>
                <a:ea typeface="Aptos" panose="020B0004020202020204" pitchFamily="34" charset="0"/>
                <a:cs typeface="Times New Roman" panose="02020603050405020304" pitchFamily="18" charset="0"/>
              </a:rPr>
              <a:t>Entomology</a:t>
            </a:r>
            <a:r>
              <a:rPr kumimoji="0" lang="es-CL" sz="1400" b="0" i="0"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 </a:t>
            </a:r>
            <a:r>
              <a:rPr kumimoji="0" lang="es-CL" sz="1400" b="0" i="0" u="none" strike="noStrike" cap="none" normalizeH="0" baseline="0" noProof="0" dirty="0" err="1">
                <a:ln>
                  <a:noFill/>
                </a:ln>
                <a:solidFill>
                  <a:schemeClr val="tx1"/>
                </a:solidFill>
                <a:effectLst/>
                <a:latin typeface="+mn-lt"/>
                <a:ea typeface="Aptos" panose="020B0004020202020204" pitchFamily="34" charset="0"/>
                <a:cs typeface="Times New Roman" panose="02020603050405020304" pitchFamily="18" charset="0"/>
              </a:rPr>
              <a:t>Today</a:t>
            </a:r>
            <a:r>
              <a:rPr kumimoji="0" lang="es-CL" sz="1400" b="0" i="0"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 https://entomologytoday.org/2021/04/16/honey-bee-hive-boxes-drafty-inefficient-temperature/</a:t>
            </a:r>
            <a:endParaRPr kumimoji="0" lang="es-CL" sz="1400" b="0" i="0" u="none" strike="noStrike" cap="none" normalizeH="0" baseline="0" noProof="0" dirty="0">
              <a:ln>
                <a:noFill/>
              </a:ln>
              <a:solidFill>
                <a:schemeClr val="tx1"/>
              </a:solidFill>
              <a:effectLst/>
              <a:latin typeface="+mn-lt"/>
            </a:endParaRPr>
          </a:p>
          <a:p>
            <a:pPr>
              <a:lnSpc>
                <a:spcPct val="100000"/>
              </a:lnSpc>
              <a:buClrTx/>
            </a:pPr>
            <a:r>
              <a:rPr kumimoji="0" lang="es-CL" sz="1400" b="0" i="0"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 España, G. (11 de abril de 2022). </a:t>
            </a:r>
            <a:r>
              <a:rPr kumimoji="0" lang="es-CL" sz="1400" b="0" i="1"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Abejas - ES | Greenpeace España</a:t>
            </a:r>
            <a:r>
              <a:rPr kumimoji="0" lang="es-CL" sz="1400" b="0" i="0"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 Obtenido de ES | Greenpeace España: </a:t>
            </a:r>
            <a:r>
              <a:rPr kumimoji="0" lang="es-CL" sz="1400" b="0" i="0"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hlinkClick r:id="rId2"/>
              </a:rPr>
              <a:t>https://es.greenpeace.org/es/trabajamos-en/agricultura/abejas/</a:t>
            </a:r>
            <a:endParaRPr kumimoji="0" lang="es-CL" sz="1400" b="0" i="0" u="none" strike="noStrike" cap="none" normalizeH="0" baseline="0" noProof="0" dirty="0">
              <a:ln>
                <a:noFill/>
              </a:ln>
              <a:solidFill>
                <a:schemeClr val="tx1"/>
              </a:solidFill>
              <a:effectLst/>
              <a:latin typeface="+mn-lt"/>
            </a:endParaRPr>
          </a:p>
          <a:p>
            <a:pPr>
              <a:lnSpc>
                <a:spcPct val="100000"/>
              </a:lnSpc>
              <a:buClrTx/>
            </a:pPr>
            <a:r>
              <a:rPr kumimoji="0" lang="es-CL" sz="1400" b="0" i="0"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a:t>
            </a:r>
            <a:r>
              <a:rPr kumimoji="0" lang="es-CL" sz="1400" b="0" i="0" u="none" strike="noStrike" cap="none" normalizeH="0" baseline="0" noProof="0" dirty="0" err="1">
                <a:ln>
                  <a:noFill/>
                </a:ln>
                <a:solidFill>
                  <a:schemeClr val="tx1"/>
                </a:solidFill>
                <a:effectLst/>
                <a:latin typeface="+mn-lt"/>
                <a:ea typeface="Aptos" panose="020B0004020202020204" pitchFamily="34" charset="0"/>
                <a:cs typeface="Times New Roman" panose="02020603050405020304" pitchFamily="18" charset="0"/>
              </a:rPr>
              <a:t>ThingsBoard</a:t>
            </a:r>
            <a:r>
              <a:rPr kumimoji="0" lang="es-CL" sz="1400" b="0" i="0"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 Cloud, </a:t>
            </a:r>
            <a:r>
              <a:rPr kumimoji="0" lang="es-CL" sz="1400" b="0" i="0" u="none" strike="noStrike" cap="none" normalizeH="0" baseline="0" noProof="0" dirty="0" err="1">
                <a:ln>
                  <a:noFill/>
                </a:ln>
                <a:solidFill>
                  <a:schemeClr val="tx1"/>
                </a:solidFill>
                <a:effectLst/>
                <a:latin typeface="+mn-lt"/>
                <a:ea typeface="Aptos" panose="020B0004020202020204" pitchFamily="34" charset="0"/>
                <a:cs typeface="Times New Roman" panose="02020603050405020304" pitchFamily="18" charset="0"/>
              </a:rPr>
              <a:t>n.d</a:t>
            </a:r>
            <a:r>
              <a:rPr kumimoji="0" lang="es-CL" sz="1400" b="0" i="0"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 – Plataforma </a:t>
            </a:r>
            <a:r>
              <a:rPr kumimoji="0" lang="es-CL" sz="1400" b="0" i="0" u="none" strike="noStrike" cap="none" normalizeH="0" baseline="0" noProof="0" dirty="0" err="1">
                <a:ln>
                  <a:noFill/>
                </a:ln>
                <a:solidFill>
                  <a:schemeClr val="tx1"/>
                </a:solidFill>
                <a:effectLst/>
                <a:latin typeface="+mn-lt"/>
                <a:ea typeface="Aptos" panose="020B0004020202020204" pitchFamily="34" charset="0"/>
                <a:cs typeface="Times New Roman" panose="02020603050405020304" pitchFamily="18" charset="0"/>
              </a:rPr>
              <a:t>Thingsboard</a:t>
            </a:r>
            <a:endParaRPr kumimoji="0" lang="es-CL" sz="1400" b="0" i="0" u="none" strike="noStrike" cap="none" normalizeH="0" baseline="0" noProof="0" dirty="0">
              <a:ln>
                <a:noFill/>
              </a:ln>
              <a:solidFill>
                <a:schemeClr val="tx1"/>
              </a:solidFill>
              <a:effectLst/>
              <a:latin typeface="+mn-lt"/>
            </a:endParaRPr>
          </a:p>
          <a:p>
            <a:pPr>
              <a:lnSpc>
                <a:spcPct val="100000"/>
              </a:lnSpc>
              <a:buClrTx/>
            </a:pPr>
            <a:r>
              <a:rPr kumimoji="0" lang="es-CL" sz="1400" b="0" i="0"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(Open </a:t>
            </a:r>
            <a:r>
              <a:rPr kumimoji="0" lang="es-CL" sz="1400" b="0" i="0" u="none" strike="noStrike" cap="none" normalizeH="0" baseline="0" noProof="0" dirty="0" err="1">
                <a:ln>
                  <a:noFill/>
                </a:ln>
                <a:solidFill>
                  <a:schemeClr val="tx1"/>
                </a:solidFill>
                <a:effectLst/>
                <a:latin typeface="+mn-lt"/>
                <a:ea typeface="Aptos" panose="020B0004020202020204" pitchFamily="34" charset="0"/>
                <a:cs typeface="Times New Roman" panose="02020603050405020304" pitchFamily="18" charset="0"/>
              </a:rPr>
              <a:t>Weather</a:t>
            </a:r>
            <a:r>
              <a:rPr kumimoji="0" lang="es-CL" sz="1400" b="0" i="0"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 </a:t>
            </a:r>
            <a:r>
              <a:rPr kumimoji="0" lang="es-CL" sz="1400" b="0" i="0" u="none" strike="noStrike" cap="none" normalizeH="0" baseline="0" noProof="0" dirty="0" err="1">
                <a:ln>
                  <a:noFill/>
                </a:ln>
                <a:solidFill>
                  <a:schemeClr val="tx1"/>
                </a:solidFill>
                <a:effectLst/>
                <a:latin typeface="+mn-lt"/>
                <a:ea typeface="Aptos" panose="020B0004020202020204" pitchFamily="34" charset="0"/>
                <a:cs typeface="Times New Roman" panose="02020603050405020304" pitchFamily="18" charset="0"/>
              </a:rPr>
              <a:t>Map</a:t>
            </a:r>
            <a:r>
              <a:rPr kumimoji="0" lang="es-CL" sz="1400" b="0" i="0"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 </a:t>
            </a:r>
            <a:r>
              <a:rPr kumimoji="0" lang="es-CL" sz="1400" b="0" i="0" u="none" strike="noStrike" cap="none" normalizeH="0" baseline="0" noProof="0" dirty="0" err="1">
                <a:ln>
                  <a:noFill/>
                </a:ln>
                <a:solidFill>
                  <a:schemeClr val="tx1"/>
                </a:solidFill>
                <a:effectLst/>
                <a:latin typeface="+mn-lt"/>
                <a:ea typeface="Aptos" panose="020B0004020202020204" pitchFamily="34" charset="0"/>
                <a:cs typeface="Times New Roman" panose="02020603050405020304" pitchFamily="18" charset="0"/>
              </a:rPr>
              <a:t>n.d</a:t>
            </a:r>
            <a:r>
              <a:rPr kumimoji="0" lang="es-CL" sz="1400" b="0" i="0"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 – Api </a:t>
            </a:r>
            <a:r>
              <a:rPr kumimoji="0" lang="es-CL" sz="1400" b="0" i="0" u="none" strike="noStrike" cap="none" normalizeH="0" baseline="0" noProof="0" dirty="0" err="1">
                <a:ln>
                  <a:noFill/>
                </a:ln>
                <a:solidFill>
                  <a:schemeClr val="tx1"/>
                </a:solidFill>
                <a:effectLst/>
                <a:latin typeface="+mn-lt"/>
                <a:ea typeface="Aptos" panose="020B0004020202020204" pitchFamily="34" charset="0"/>
                <a:cs typeface="Times New Roman" panose="02020603050405020304" pitchFamily="18" charset="0"/>
              </a:rPr>
              <a:t>OpenWeatherMap</a:t>
            </a:r>
            <a:endParaRPr kumimoji="0" lang="es-CL" sz="1400" b="0" i="0"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endParaRPr>
          </a:p>
          <a:p>
            <a:pPr>
              <a:lnSpc>
                <a:spcPct val="100000"/>
              </a:lnSpc>
              <a:buClrTx/>
            </a:pPr>
            <a:r>
              <a:rPr kumimoji="0" lang="es-CL" sz="1400" b="0" i="0"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a:t>
            </a:r>
            <a:r>
              <a:rPr kumimoji="0" lang="es-CL" sz="1400" b="0" i="0" u="none" strike="noStrike" cap="none" normalizeH="0" baseline="0" noProof="0" dirty="0" err="1">
                <a:ln>
                  <a:noFill/>
                </a:ln>
                <a:solidFill>
                  <a:schemeClr val="tx1"/>
                </a:solidFill>
                <a:effectLst/>
                <a:latin typeface="+mn-lt"/>
                <a:ea typeface="Aptos" panose="020B0004020202020204" pitchFamily="34" charset="0"/>
                <a:cs typeface="Times New Roman" panose="02020603050405020304" pitchFamily="18" charset="0"/>
              </a:rPr>
              <a:t>Fritzing</a:t>
            </a:r>
            <a:r>
              <a:rPr kumimoji="0" lang="es-CL" sz="1400" b="0" i="0" u="none" strike="noStrike" cap="none" normalizeH="0" baseline="0" noProof="0" dirty="0">
                <a:ln>
                  <a:noFill/>
                </a:ln>
                <a:solidFill>
                  <a:schemeClr val="tx1"/>
                </a:solidFill>
                <a:effectLst/>
                <a:latin typeface="+mn-lt"/>
                <a:ea typeface="Aptos" panose="020B0004020202020204" pitchFamily="34" charset="0"/>
                <a:cs typeface="Times New Roman" panose="02020603050405020304" pitchFamily="18" charset="0"/>
              </a:rPr>
              <a:t>, s.f.) – Modelador de dispositivos prototipo</a:t>
            </a:r>
            <a:r>
              <a:rPr kumimoji="0" lang="es-CL" sz="1400" b="0" i="0" u="none" strike="noStrike" cap="none" normalizeH="0" baseline="0" noProof="0" dirty="0">
                <a:ln>
                  <a:noFill/>
                </a:ln>
                <a:solidFill>
                  <a:schemeClr val="tx1"/>
                </a:solidFill>
                <a:effectLst/>
                <a:latin typeface="+mn-lt"/>
              </a:rPr>
              <a:t> </a:t>
            </a:r>
            <a:endParaRPr lang="es-CL" sz="1400" noProof="0" dirty="0">
              <a:latin typeface="+mn-lt"/>
            </a:endParaRPr>
          </a:p>
          <a:p>
            <a:pPr lvl="1">
              <a:lnSpc>
                <a:spcPct val="100000"/>
              </a:lnSpc>
              <a:buClrTx/>
            </a:pPr>
            <a:r>
              <a:rPr lang="es-CL" sz="1200" noProof="0" dirty="0">
                <a:latin typeface="+mn-lt"/>
              </a:rPr>
              <a:t>Imágenes</a:t>
            </a:r>
            <a:endParaRPr kumimoji="0" lang="es-CL" sz="1400" b="0" i="0" u="none" strike="noStrike" cap="none" normalizeH="0" baseline="0" noProof="0" dirty="0">
              <a:ln>
                <a:noFill/>
              </a:ln>
              <a:solidFill>
                <a:schemeClr val="tx1"/>
              </a:solidFill>
              <a:effectLst/>
              <a:latin typeface="+mn-lt"/>
            </a:endParaRPr>
          </a:p>
          <a:p>
            <a:pPr>
              <a:lnSpc>
                <a:spcPct val="100000"/>
              </a:lnSpc>
              <a:buClrTx/>
            </a:pPr>
            <a:r>
              <a:rPr kumimoji="0" lang="es-CL" sz="1400" b="0" i="0" u="none" strike="noStrike" cap="none" normalizeH="0" baseline="0" noProof="0" dirty="0">
                <a:ln>
                  <a:noFill/>
                </a:ln>
                <a:solidFill>
                  <a:schemeClr val="tx1"/>
                </a:solidFill>
                <a:effectLst/>
                <a:latin typeface="+mn-lt"/>
                <a:hlinkClick r:id="rId3"/>
              </a:rPr>
              <a:t>https://mountainsweethoney.com/what-are-the-signs-of-a-colony-having-nosema/</a:t>
            </a:r>
            <a:r>
              <a:rPr kumimoji="0" lang="es-CL" sz="1400" b="0" i="0" u="none" strike="noStrike" cap="none" normalizeH="0" baseline="0" noProof="0" dirty="0">
                <a:ln>
                  <a:noFill/>
                </a:ln>
                <a:solidFill>
                  <a:schemeClr val="tx1"/>
                </a:solidFill>
                <a:effectLst/>
                <a:latin typeface="+mn-lt"/>
              </a:rPr>
              <a:t> - diarrea de </a:t>
            </a:r>
            <a:r>
              <a:rPr kumimoji="0" lang="es-CL" sz="1400" b="0" i="0" u="none" strike="noStrike" cap="none" normalizeH="0" baseline="0" noProof="0" dirty="0" err="1">
                <a:ln>
                  <a:noFill/>
                </a:ln>
                <a:solidFill>
                  <a:schemeClr val="tx1"/>
                </a:solidFill>
                <a:effectLst/>
                <a:latin typeface="+mn-lt"/>
              </a:rPr>
              <a:t>nosema</a:t>
            </a:r>
            <a:endParaRPr kumimoji="0" lang="es-CL" sz="1400" b="0" i="0" u="none" strike="noStrike" cap="none" normalizeH="0" baseline="0" noProof="0" dirty="0">
              <a:ln>
                <a:noFill/>
              </a:ln>
              <a:solidFill>
                <a:schemeClr val="tx1"/>
              </a:solidFill>
              <a:effectLst/>
              <a:latin typeface="+mn-lt"/>
            </a:endParaRPr>
          </a:p>
          <a:p>
            <a:pPr>
              <a:lnSpc>
                <a:spcPct val="100000"/>
              </a:lnSpc>
              <a:buClrTx/>
            </a:pPr>
            <a:r>
              <a:rPr kumimoji="0" lang="es-CL" sz="1400" b="0" i="0" u="none" strike="noStrike" cap="none" normalizeH="0" baseline="0" noProof="0" dirty="0">
                <a:ln>
                  <a:noFill/>
                </a:ln>
                <a:solidFill>
                  <a:schemeClr val="tx1"/>
                </a:solidFill>
                <a:effectLst/>
                <a:latin typeface="+mn-lt"/>
                <a:hlinkClick r:id="rId4"/>
              </a:rPr>
              <a:t>https://www.honeysucklenectary.com/blog/the-winter-honeybee</a:t>
            </a:r>
            <a:r>
              <a:rPr lang="es-CL" sz="1400" noProof="0" dirty="0">
                <a:latin typeface="+mn-lt"/>
              </a:rPr>
              <a:t> – abejas amontonadas</a:t>
            </a:r>
            <a:endParaRPr kumimoji="0" lang="es-CL" sz="1400" b="0" i="0" u="none" strike="noStrike" cap="none" normalizeH="0" baseline="0" noProof="0" dirty="0">
              <a:ln>
                <a:noFill/>
              </a:ln>
              <a:solidFill>
                <a:schemeClr val="tx1"/>
              </a:solidFill>
              <a:effectLst/>
              <a:latin typeface="+mn-lt"/>
            </a:endParaRPr>
          </a:p>
          <a:p>
            <a:pPr>
              <a:lnSpc>
                <a:spcPct val="100000"/>
              </a:lnSpc>
              <a:buClrTx/>
            </a:pPr>
            <a:r>
              <a:rPr kumimoji="0" lang="es-CL" sz="1400" b="0" i="0" u="none" strike="noStrike" cap="none" normalizeH="0" baseline="0" noProof="0" dirty="0">
                <a:ln>
                  <a:noFill/>
                </a:ln>
                <a:solidFill>
                  <a:schemeClr val="tx1"/>
                </a:solidFill>
                <a:effectLst/>
                <a:latin typeface="+mn-lt"/>
                <a:hlinkClick r:id="rId5"/>
              </a:rPr>
              <a:t>https://carolinahoneybees.com/beehive-ventilation/</a:t>
            </a:r>
            <a:r>
              <a:rPr lang="es-CL" sz="1400" noProof="0" dirty="0">
                <a:latin typeface="+mn-lt"/>
              </a:rPr>
              <a:t> - abejas ventilando colmena</a:t>
            </a:r>
          </a:p>
        </p:txBody>
      </p:sp>
    </p:spTree>
    <p:extLst>
      <p:ext uri="{BB962C8B-B14F-4D97-AF65-F5344CB8AC3E}">
        <p14:creationId xmlns:p14="http://schemas.microsoft.com/office/powerpoint/2010/main" val="129843582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98AD482-27A4-454E-8A3A-84F73CBDA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noProof="0" dirty="0"/>
          </a:p>
        </p:txBody>
      </p:sp>
      <p:sp>
        <p:nvSpPr>
          <p:cNvPr id="11" name="Rectangle 10">
            <a:extLst>
              <a:ext uri="{FF2B5EF4-FFF2-40B4-BE49-F238E27FC236}">
                <a16:creationId xmlns:a16="http://schemas.microsoft.com/office/drawing/2014/main" id="{322422E2-F15A-43AE-98F1-7210710B0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034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noProof="0" dirty="0"/>
          </a:p>
        </p:txBody>
      </p:sp>
      <p:sp>
        <p:nvSpPr>
          <p:cNvPr id="2" name="Título 1">
            <a:extLst>
              <a:ext uri="{FF2B5EF4-FFF2-40B4-BE49-F238E27FC236}">
                <a16:creationId xmlns:a16="http://schemas.microsoft.com/office/drawing/2014/main" id="{BDFFE6A2-5D16-0700-1733-CB5B59F46519}"/>
              </a:ext>
            </a:extLst>
          </p:cNvPr>
          <p:cNvSpPr>
            <a:spLocks noGrp="1"/>
          </p:cNvSpPr>
          <p:nvPr>
            <p:ph type="title"/>
          </p:nvPr>
        </p:nvSpPr>
        <p:spPr>
          <a:xfrm>
            <a:off x="1304308" y="416462"/>
            <a:ext cx="2917551" cy="757246"/>
          </a:xfrm>
        </p:spPr>
        <p:txBody>
          <a:bodyPr anchor="ctr">
            <a:normAutofit/>
          </a:bodyPr>
          <a:lstStyle/>
          <a:p>
            <a:r>
              <a:rPr lang="es-CL" sz="3600" noProof="0" dirty="0"/>
              <a:t>Problema</a:t>
            </a:r>
          </a:p>
        </p:txBody>
      </p:sp>
      <p:sp>
        <p:nvSpPr>
          <p:cNvPr id="13" name="Freeform 6">
            <a:extLst>
              <a:ext uri="{FF2B5EF4-FFF2-40B4-BE49-F238E27FC236}">
                <a16:creationId xmlns:a16="http://schemas.microsoft.com/office/drawing/2014/main" id="{BDC8164B-5FC0-4CBD-B7AE-0CB8780FFC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75000"/>
              <a:alpha val="70000"/>
            </a:schemeClr>
          </a:solidFill>
          <a:ln w="0">
            <a:noFill/>
            <a:prstDash val="solid"/>
            <a:round/>
            <a:headEnd/>
            <a:tailEnd/>
          </a:ln>
        </p:spPr>
        <p:txBody>
          <a:bodyPr/>
          <a:lstStyle/>
          <a:p>
            <a:endParaRPr lang="es-CL" noProof="0" dirty="0"/>
          </a:p>
        </p:txBody>
      </p:sp>
      <p:sp>
        <p:nvSpPr>
          <p:cNvPr id="3" name="Marcador de contenido 2">
            <a:extLst>
              <a:ext uri="{FF2B5EF4-FFF2-40B4-BE49-F238E27FC236}">
                <a16:creationId xmlns:a16="http://schemas.microsoft.com/office/drawing/2014/main" id="{F9762191-D1A9-F00D-1159-93C56C5FDAFA}"/>
              </a:ext>
            </a:extLst>
          </p:cNvPr>
          <p:cNvSpPr>
            <a:spLocks noGrp="1"/>
          </p:cNvSpPr>
          <p:nvPr>
            <p:ph idx="1"/>
          </p:nvPr>
        </p:nvSpPr>
        <p:spPr>
          <a:xfrm>
            <a:off x="5206250" y="1750422"/>
            <a:ext cx="6262938" cy="4431614"/>
          </a:xfrm>
        </p:spPr>
        <p:txBody>
          <a:bodyPr anchor="ctr">
            <a:normAutofit/>
          </a:bodyPr>
          <a:lstStyle/>
          <a:p>
            <a:pPr marL="0" indent="0">
              <a:lnSpc>
                <a:spcPct val="100000"/>
              </a:lnSpc>
              <a:buNone/>
            </a:pPr>
            <a:r>
              <a:rPr lang="es-CL" noProof="0" dirty="0"/>
              <a:t>Hoy en día podemos ver que se propagan noticias sobre la disminución de la población de abejas debido a variados problemas, entre ellos están las condiciones climáticas impredecibles que pueden crear condiciones perfectas para la proliferación de hongos y parásitos dañinos a las colmenas como la </a:t>
            </a:r>
            <a:r>
              <a:rPr lang="es-CL" noProof="0" dirty="0" err="1"/>
              <a:t>Nosema</a:t>
            </a:r>
            <a:r>
              <a:rPr lang="es-CL" noProof="0" dirty="0"/>
              <a:t> </a:t>
            </a:r>
            <a:r>
              <a:rPr lang="es-CL" noProof="0" dirty="0" err="1"/>
              <a:t>spp</a:t>
            </a:r>
            <a:r>
              <a:rPr lang="es-CL" noProof="0" dirty="0"/>
              <a:t>, el cual se parasita en el intestino delgado de las abejas y termina siendo mortal en su forma aguda.</a:t>
            </a:r>
            <a:br>
              <a:rPr lang="es-CL" noProof="0" dirty="0"/>
            </a:br>
            <a:endParaRPr lang="es-CL" noProof="0" dirty="0"/>
          </a:p>
          <a:p>
            <a:pPr>
              <a:lnSpc>
                <a:spcPct val="100000"/>
              </a:lnSpc>
              <a:buFontTx/>
              <a:buChar char="-"/>
            </a:pPr>
            <a:endParaRPr lang="es-CL" noProof="0" dirty="0"/>
          </a:p>
        </p:txBody>
      </p:sp>
      <p:pic>
        <p:nvPicPr>
          <p:cNvPr id="4" name="Imagen 3" descr="Icono&#10;&#10;Descripción generada automáticamente">
            <a:extLst>
              <a:ext uri="{FF2B5EF4-FFF2-40B4-BE49-F238E27FC236}">
                <a16:creationId xmlns:a16="http://schemas.microsoft.com/office/drawing/2014/main" id="{A45EADE8-EDBC-5823-ABB4-4CDFC1CB99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9618" y="91474"/>
            <a:ext cx="1496510" cy="1257068"/>
          </a:xfrm>
          <a:prstGeom prst="rect">
            <a:avLst/>
          </a:prstGeom>
        </p:spPr>
      </p:pic>
      <p:pic>
        <p:nvPicPr>
          <p:cNvPr id="6" name="Imagen 5" descr="Colmena con disenteria, signos de infección de nosema spp">
            <a:extLst>
              <a:ext uri="{FF2B5EF4-FFF2-40B4-BE49-F238E27FC236}">
                <a16:creationId xmlns:a16="http://schemas.microsoft.com/office/drawing/2014/main" id="{9DCAF53E-0FD3-0011-B074-0E0C01A0D2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6628" y="1494430"/>
            <a:ext cx="3103156" cy="1750374"/>
          </a:xfrm>
          <a:prstGeom prst="rect">
            <a:avLst/>
          </a:prstGeom>
          <a:solidFill>
            <a:srgbClr val="000000">
              <a:shade val="95000"/>
            </a:srgbClr>
          </a:solidFill>
          <a:ln w="57150" cap="sq">
            <a:solidFill>
              <a:srgbClr val="000000"/>
            </a:solidFill>
            <a:miter lim="800000"/>
          </a:ln>
          <a:effectLst>
            <a:outerShdw blurRad="254000" dist="190500" dir="2700000" sy="90000" algn="bl" rotWithShape="0">
              <a:srgbClr val="000000">
                <a:alpha val="40000"/>
              </a:srgbClr>
            </a:outerShdw>
          </a:effectLst>
        </p:spPr>
      </p:pic>
      <p:pic>
        <p:nvPicPr>
          <p:cNvPr id="8" name="Imagen 7" descr="Imagen que contiene alimentos, tela, cortina&#10;&#10;Descripción generada automáticamente">
            <a:extLst>
              <a:ext uri="{FF2B5EF4-FFF2-40B4-BE49-F238E27FC236}">
                <a16:creationId xmlns:a16="http://schemas.microsoft.com/office/drawing/2014/main" id="{2A70C1BD-4227-0724-D0A9-6331CFEB49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3320" y="4108450"/>
            <a:ext cx="2759525" cy="2073586"/>
          </a:xfrm>
          <a:prstGeom prst="rect">
            <a:avLst/>
          </a:prstGeom>
          <a:solidFill>
            <a:srgbClr val="000000">
              <a:shade val="95000"/>
            </a:srgbClr>
          </a:solidFill>
          <a:ln w="57150" cap="sq">
            <a:solidFill>
              <a:srgbClr val="000000"/>
            </a:solidFill>
            <a:miter lim="800000"/>
          </a:ln>
          <a:effectLst>
            <a:outerShdw blurRad="254000" dist="190500" dir="2700000" sy="90000" algn="bl" rotWithShape="0">
              <a:srgbClr val="000000">
                <a:alpha val="40000"/>
              </a:srgbClr>
            </a:outerShdw>
          </a:effectLst>
        </p:spPr>
      </p:pic>
      <p:sp>
        <p:nvSpPr>
          <p:cNvPr id="10" name="CuadroTexto 9">
            <a:extLst>
              <a:ext uri="{FF2B5EF4-FFF2-40B4-BE49-F238E27FC236}">
                <a16:creationId xmlns:a16="http://schemas.microsoft.com/office/drawing/2014/main" id="{79C43C77-FB44-8B54-9334-2E1692FD41F7}"/>
              </a:ext>
            </a:extLst>
          </p:cNvPr>
          <p:cNvSpPr txBox="1"/>
          <p:nvPr/>
        </p:nvSpPr>
        <p:spPr>
          <a:xfrm>
            <a:off x="1249886" y="3307295"/>
            <a:ext cx="3026392" cy="738664"/>
          </a:xfrm>
          <a:prstGeom prst="rect">
            <a:avLst/>
          </a:prstGeom>
          <a:noFill/>
        </p:spPr>
        <p:txBody>
          <a:bodyPr wrap="square" rtlCol="0">
            <a:spAutoFit/>
          </a:bodyPr>
          <a:lstStyle/>
          <a:p>
            <a:pPr algn="ctr"/>
            <a:r>
              <a:rPr lang="es-CL" sz="1400" noProof="0" dirty="0"/>
              <a:t>Colmena con diarrea causado por disentería, signos de infección de </a:t>
            </a:r>
            <a:r>
              <a:rPr lang="es-CL" sz="1400" noProof="0" dirty="0" err="1"/>
              <a:t>nosema</a:t>
            </a:r>
            <a:r>
              <a:rPr lang="es-CL" sz="1400" noProof="0" dirty="0"/>
              <a:t> </a:t>
            </a:r>
            <a:r>
              <a:rPr lang="es-CL" sz="1400" noProof="0" dirty="0" err="1"/>
              <a:t>spp</a:t>
            </a:r>
            <a:endParaRPr lang="es-CL" sz="1400" noProof="0" dirty="0"/>
          </a:p>
        </p:txBody>
      </p:sp>
      <p:sp>
        <p:nvSpPr>
          <p:cNvPr id="12" name="CuadroTexto 11">
            <a:extLst>
              <a:ext uri="{FF2B5EF4-FFF2-40B4-BE49-F238E27FC236}">
                <a16:creationId xmlns:a16="http://schemas.microsoft.com/office/drawing/2014/main" id="{232BF431-8D7C-8BC6-B7FC-5A051F2FF6DE}"/>
              </a:ext>
            </a:extLst>
          </p:cNvPr>
          <p:cNvSpPr txBox="1"/>
          <p:nvPr/>
        </p:nvSpPr>
        <p:spPr>
          <a:xfrm>
            <a:off x="1249886" y="6258408"/>
            <a:ext cx="3026392" cy="307777"/>
          </a:xfrm>
          <a:prstGeom prst="rect">
            <a:avLst/>
          </a:prstGeom>
          <a:noFill/>
        </p:spPr>
        <p:txBody>
          <a:bodyPr wrap="square" rtlCol="0">
            <a:spAutoFit/>
          </a:bodyPr>
          <a:lstStyle/>
          <a:p>
            <a:pPr algn="ctr"/>
            <a:r>
              <a:rPr lang="es-CL" sz="1400" noProof="0" dirty="0"/>
              <a:t>Diarrea de abejas fuera del cajón</a:t>
            </a:r>
          </a:p>
        </p:txBody>
      </p:sp>
    </p:spTree>
    <p:extLst>
      <p:ext uri="{BB962C8B-B14F-4D97-AF65-F5344CB8AC3E}">
        <p14:creationId xmlns:p14="http://schemas.microsoft.com/office/powerpoint/2010/main" val="34837842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8AD482-27A4-454E-8A3A-84F73CBDA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noProof="0" dirty="0"/>
          </a:p>
        </p:txBody>
      </p:sp>
      <p:sp>
        <p:nvSpPr>
          <p:cNvPr id="10" name="Rectangle 9">
            <a:extLst>
              <a:ext uri="{FF2B5EF4-FFF2-40B4-BE49-F238E27FC236}">
                <a16:creationId xmlns:a16="http://schemas.microsoft.com/office/drawing/2014/main" id="{322422E2-F15A-43AE-98F1-7210710B0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034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noProof="0" dirty="0"/>
          </a:p>
        </p:txBody>
      </p:sp>
      <p:sp>
        <p:nvSpPr>
          <p:cNvPr id="12" name="Freeform 6">
            <a:extLst>
              <a:ext uri="{FF2B5EF4-FFF2-40B4-BE49-F238E27FC236}">
                <a16:creationId xmlns:a16="http://schemas.microsoft.com/office/drawing/2014/main" id="{BDC8164B-5FC0-4CBD-B7AE-0CB8780FFC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75000"/>
              <a:alpha val="70000"/>
            </a:schemeClr>
          </a:solidFill>
          <a:ln w="0">
            <a:noFill/>
            <a:prstDash val="solid"/>
            <a:round/>
            <a:headEnd/>
            <a:tailEnd/>
          </a:ln>
        </p:spPr>
        <p:txBody>
          <a:bodyPr/>
          <a:lstStyle/>
          <a:p>
            <a:endParaRPr lang="es-CL" noProof="0" dirty="0"/>
          </a:p>
        </p:txBody>
      </p:sp>
      <p:sp>
        <p:nvSpPr>
          <p:cNvPr id="3" name="Marcador de contenido 2">
            <a:extLst>
              <a:ext uri="{FF2B5EF4-FFF2-40B4-BE49-F238E27FC236}">
                <a16:creationId xmlns:a16="http://schemas.microsoft.com/office/drawing/2014/main" id="{46E76B89-331C-24B5-39F5-39744D63FB8F}"/>
              </a:ext>
            </a:extLst>
          </p:cNvPr>
          <p:cNvSpPr>
            <a:spLocks noGrp="1"/>
          </p:cNvSpPr>
          <p:nvPr>
            <p:ph idx="1"/>
          </p:nvPr>
        </p:nvSpPr>
        <p:spPr>
          <a:xfrm>
            <a:off x="5167062" y="1078378"/>
            <a:ext cx="6262938" cy="4701244"/>
          </a:xfrm>
        </p:spPr>
        <p:txBody>
          <a:bodyPr anchor="ctr">
            <a:normAutofit/>
          </a:bodyPr>
          <a:lstStyle/>
          <a:p>
            <a:pPr marL="0" indent="0">
              <a:buNone/>
            </a:pPr>
            <a:r>
              <a:rPr lang="es-CL" noProof="0" dirty="0"/>
              <a:t>Otro problema que afecta a los números de la colonia y la misma producción de miel es la utilización de recursos para mantener temperaturas ideales para la colonia. Las abejas pueden controlar las temperaturas ya sea ventilando el aire circulando por el cajón utilizando las alas en el caso de altas temperaturas o, en el caso de bajas temperaturas, acurrucándose dentro de los cajones</a:t>
            </a:r>
          </a:p>
          <a:p>
            <a:pPr marL="0" indent="0">
              <a:buNone/>
            </a:pPr>
            <a:r>
              <a:rPr lang="es-CL" noProof="0" dirty="0"/>
              <a:t>Esto provoca que existan un menor numero de abejas dedicadas a el cuidado de crías, en caso de temperaturas fluctuantes puede ser perjudicial para la colmena</a:t>
            </a:r>
          </a:p>
        </p:txBody>
      </p:sp>
      <p:pic>
        <p:nvPicPr>
          <p:cNvPr id="4" name="Imagen 3" descr="Icono&#10;&#10;Descripción generada automáticamente">
            <a:extLst>
              <a:ext uri="{FF2B5EF4-FFF2-40B4-BE49-F238E27FC236}">
                <a16:creationId xmlns:a16="http://schemas.microsoft.com/office/drawing/2014/main" id="{7258D784-989E-4CCC-FF27-4FA6D14B59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9618" y="91474"/>
            <a:ext cx="1496510" cy="1257068"/>
          </a:xfrm>
          <a:prstGeom prst="rect">
            <a:avLst/>
          </a:prstGeom>
        </p:spPr>
      </p:pic>
      <p:pic>
        <p:nvPicPr>
          <p:cNvPr id="6" name="Imagen 5">
            <a:extLst>
              <a:ext uri="{FF2B5EF4-FFF2-40B4-BE49-F238E27FC236}">
                <a16:creationId xmlns:a16="http://schemas.microsoft.com/office/drawing/2014/main" id="{618F3608-6A87-F850-3157-10060C8A74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672" y="1247433"/>
            <a:ext cx="3218487" cy="1609244"/>
          </a:xfrm>
          <a:prstGeom prst="rect">
            <a:avLst/>
          </a:prstGeom>
          <a:solidFill>
            <a:srgbClr val="000000">
              <a:shade val="95000"/>
            </a:srgbClr>
          </a:solidFill>
          <a:ln w="57150" cap="sq">
            <a:solidFill>
              <a:srgbClr val="000000"/>
            </a:solidFill>
            <a:miter lim="800000"/>
          </a:ln>
          <a:effectLst>
            <a:outerShdw blurRad="254000" dist="190500" dir="2700000" sy="90000" algn="bl" rotWithShape="0">
              <a:srgbClr val="000000">
                <a:alpha val="40000"/>
              </a:srgbClr>
            </a:outerShdw>
          </a:effectLst>
        </p:spPr>
      </p:pic>
      <p:pic>
        <p:nvPicPr>
          <p:cNvPr id="9" name="Imagen 8" descr="Imagen que contiene panal, alimentos, alfombra&#10;&#10;Descripción generada automáticamente">
            <a:extLst>
              <a:ext uri="{FF2B5EF4-FFF2-40B4-BE49-F238E27FC236}">
                <a16:creationId xmlns:a16="http://schemas.microsoft.com/office/drawing/2014/main" id="{1388A1F2-6B16-B4B9-B715-B23096F3E1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1403" y="3719979"/>
            <a:ext cx="3205023" cy="1812352"/>
          </a:xfrm>
          <a:prstGeom prst="rect">
            <a:avLst/>
          </a:prstGeom>
          <a:solidFill>
            <a:srgbClr val="000000">
              <a:shade val="95000"/>
            </a:srgbClr>
          </a:solidFill>
          <a:ln w="57150" cap="sq">
            <a:solidFill>
              <a:srgbClr val="000000"/>
            </a:solidFill>
            <a:miter lim="800000"/>
          </a:ln>
          <a:effectLst>
            <a:outerShdw blurRad="254000" dist="190500" dir="2700000" sy="90000" algn="bl" rotWithShape="0">
              <a:srgbClr val="000000">
                <a:alpha val="40000"/>
              </a:srgbClr>
            </a:outerShdw>
          </a:effectLst>
        </p:spPr>
      </p:pic>
      <p:sp>
        <p:nvSpPr>
          <p:cNvPr id="11" name="CuadroTexto 10">
            <a:extLst>
              <a:ext uri="{FF2B5EF4-FFF2-40B4-BE49-F238E27FC236}">
                <a16:creationId xmlns:a16="http://schemas.microsoft.com/office/drawing/2014/main" id="{536D58CF-B3E3-E33F-7B71-535293A34FFA}"/>
              </a:ext>
            </a:extLst>
          </p:cNvPr>
          <p:cNvSpPr txBox="1"/>
          <p:nvPr/>
        </p:nvSpPr>
        <p:spPr>
          <a:xfrm>
            <a:off x="1249888" y="3011266"/>
            <a:ext cx="3026392" cy="307777"/>
          </a:xfrm>
          <a:prstGeom prst="rect">
            <a:avLst/>
          </a:prstGeom>
          <a:noFill/>
        </p:spPr>
        <p:txBody>
          <a:bodyPr wrap="square" rtlCol="0">
            <a:spAutoFit/>
          </a:bodyPr>
          <a:lstStyle/>
          <a:p>
            <a:pPr algn="ctr"/>
            <a:r>
              <a:rPr lang="es-CL" sz="1400" noProof="0" dirty="0"/>
              <a:t>Abejas en fila ventilando el cajón</a:t>
            </a:r>
          </a:p>
        </p:txBody>
      </p:sp>
      <p:sp>
        <p:nvSpPr>
          <p:cNvPr id="15" name="Título 1">
            <a:extLst>
              <a:ext uri="{FF2B5EF4-FFF2-40B4-BE49-F238E27FC236}">
                <a16:creationId xmlns:a16="http://schemas.microsoft.com/office/drawing/2014/main" id="{CD755197-D2F5-16AC-41D7-D157EE6ECEFA}"/>
              </a:ext>
            </a:extLst>
          </p:cNvPr>
          <p:cNvSpPr>
            <a:spLocks noGrp="1"/>
          </p:cNvSpPr>
          <p:nvPr>
            <p:ph type="title"/>
          </p:nvPr>
        </p:nvSpPr>
        <p:spPr>
          <a:xfrm>
            <a:off x="1304308" y="416462"/>
            <a:ext cx="2917551" cy="757246"/>
          </a:xfrm>
        </p:spPr>
        <p:txBody>
          <a:bodyPr anchor="ctr">
            <a:normAutofit/>
          </a:bodyPr>
          <a:lstStyle/>
          <a:p>
            <a:r>
              <a:rPr lang="es-CL" sz="3600" noProof="0" dirty="0"/>
              <a:t>Problema</a:t>
            </a:r>
          </a:p>
        </p:txBody>
      </p:sp>
      <p:sp>
        <p:nvSpPr>
          <p:cNvPr id="16" name="CuadroTexto 15">
            <a:extLst>
              <a:ext uri="{FF2B5EF4-FFF2-40B4-BE49-F238E27FC236}">
                <a16:creationId xmlns:a16="http://schemas.microsoft.com/office/drawing/2014/main" id="{1944C0A8-84CA-C4D8-C954-3F7951454CDA}"/>
              </a:ext>
            </a:extLst>
          </p:cNvPr>
          <p:cNvSpPr txBox="1"/>
          <p:nvPr/>
        </p:nvSpPr>
        <p:spPr>
          <a:xfrm>
            <a:off x="1210718" y="5733500"/>
            <a:ext cx="3026392" cy="523220"/>
          </a:xfrm>
          <a:prstGeom prst="rect">
            <a:avLst/>
          </a:prstGeom>
          <a:noFill/>
        </p:spPr>
        <p:txBody>
          <a:bodyPr wrap="square" rtlCol="0">
            <a:spAutoFit/>
          </a:bodyPr>
          <a:lstStyle/>
          <a:p>
            <a:pPr algn="ctr"/>
            <a:r>
              <a:rPr lang="es-CL" sz="1400" noProof="0" dirty="0"/>
              <a:t>Abejas amontonadas tratando de mantener el calor</a:t>
            </a:r>
          </a:p>
        </p:txBody>
      </p:sp>
    </p:spTree>
    <p:extLst>
      <p:ext uri="{BB962C8B-B14F-4D97-AF65-F5344CB8AC3E}">
        <p14:creationId xmlns:p14="http://schemas.microsoft.com/office/powerpoint/2010/main" val="17290283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98AD482-27A4-454E-8A3A-84F73CBDA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noProof="0" dirty="0"/>
          </a:p>
        </p:txBody>
      </p:sp>
      <p:sp>
        <p:nvSpPr>
          <p:cNvPr id="19" name="Rectangle 18">
            <a:extLst>
              <a:ext uri="{FF2B5EF4-FFF2-40B4-BE49-F238E27FC236}">
                <a16:creationId xmlns:a16="http://schemas.microsoft.com/office/drawing/2014/main" id="{322422E2-F15A-43AE-98F1-7210710B0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034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noProof="0" dirty="0"/>
          </a:p>
        </p:txBody>
      </p:sp>
      <p:sp>
        <p:nvSpPr>
          <p:cNvPr id="2" name="Título 1">
            <a:extLst>
              <a:ext uri="{FF2B5EF4-FFF2-40B4-BE49-F238E27FC236}">
                <a16:creationId xmlns:a16="http://schemas.microsoft.com/office/drawing/2014/main" id="{36F5D86E-014F-7DB1-6B2E-3924E4F463E0}"/>
              </a:ext>
            </a:extLst>
          </p:cNvPr>
          <p:cNvSpPr>
            <a:spLocks noGrp="1"/>
          </p:cNvSpPr>
          <p:nvPr>
            <p:ph type="title"/>
          </p:nvPr>
        </p:nvSpPr>
        <p:spPr>
          <a:xfrm>
            <a:off x="1304308" y="719526"/>
            <a:ext cx="2917551" cy="1112372"/>
          </a:xfrm>
        </p:spPr>
        <p:txBody>
          <a:bodyPr anchor="ctr">
            <a:normAutofit/>
          </a:bodyPr>
          <a:lstStyle/>
          <a:p>
            <a:r>
              <a:rPr lang="es-CL" sz="3600" noProof="0" dirty="0"/>
              <a:t>Resumen del proyecto</a:t>
            </a:r>
          </a:p>
        </p:txBody>
      </p:sp>
      <p:sp>
        <p:nvSpPr>
          <p:cNvPr id="21" name="Freeform 6">
            <a:extLst>
              <a:ext uri="{FF2B5EF4-FFF2-40B4-BE49-F238E27FC236}">
                <a16:creationId xmlns:a16="http://schemas.microsoft.com/office/drawing/2014/main" id="{BDC8164B-5FC0-4CBD-B7AE-0CB8780FFC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75000"/>
              <a:alpha val="70000"/>
            </a:schemeClr>
          </a:solidFill>
          <a:ln w="0">
            <a:noFill/>
            <a:prstDash val="solid"/>
            <a:round/>
            <a:headEnd/>
            <a:tailEnd/>
          </a:ln>
        </p:spPr>
        <p:txBody>
          <a:bodyPr/>
          <a:lstStyle/>
          <a:p>
            <a:endParaRPr lang="es-CL" noProof="0" dirty="0"/>
          </a:p>
        </p:txBody>
      </p:sp>
      <p:sp>
        <p:nvSpPr>
          <p:cNvPr id="3" name="Marcador de contenido 2">
            <a:extLst>
              <a:ext uri="{FF2B5EF4-FFF2-40B4-BE49-F238E27FC236}">
                <a16:creationId xmlns:a16="http://schemas.microsoft.com/office/drawing/2014/main" id="{2D2E63AF-E75B-C6B8-BBB1-0AA4F6E3C85B}"/>
              </a:ext>
            </a:extLst>
          </p:cNvPr>
          <p:cNvSpPr>
            <a:spLocks noGrp="1"/>
          </p:cNvSpPr>
          <p:nvPr>
            <p:ph idx="1"/>
          </p:nvPr>
        </p:nvSpPr>
        <p:spPr>
          <a:xfrm>
            <a:off x="5167062" y="1578279"/>
            <a:ext cx="6262938" cy="4113660"/>
          </a:xfrm>
        </p:spPr>
        <p:txBody>
          <a:bodyPr anchor="ctr">
            <a:normAutofit fontScale="92500" lnSpcReduction="10000"/>
          </a:bodyPr>
          <a:lstStyle/>
          <a:p>
            <a:pPr marL="0" indent="0">
              <a:buNone/>
            </a:pPr>
            <a:r>
              <a:rPr lang="es-CL" noProof="0" dirty="0"/>
              <a:t>Mi vecino Roberto ha trabajado toda su vida como apicultor y me ha presentado precisamente este problema y una oferta para crear una solución para tener control sobre la fluctuación de temperaturas y humedad que se ha tenido durante los últimos años en el sector de Quillota, Valparaíso. </a:t>
            </a:r>
            <a:endParaRPr lang="es-CL" kern="100" noProof="0" dirty="0">
              <a:effectLst/>
              <a:ea typeface="Aptos" panose="020B0004020202020204" pitchFamily="34" charset="0"/>
              <a:cs typeface="Times New Roman" panose="02020603050405020304" pitchFamily="18" charset="0"/>
            </a:endParaRPr>
          </a:p>
          <a:p>
            <a:pPr marL="0" indent="0">
              <a:buNone/>
            </a:pPr>
            <a:r>
              <a:rPr lang="es-CL" kern="100" noProof="0" dirty="0">
                <a:effectLst/>
                <a:ea typeface="Aptos" panose="020B0004020202020204" pitchFamily="34" charset="0"/>
                <a:cs typeface="Times New Roman" panose="02020603050405020304" pitchFamily="18" charset="0"/>
              </a:rPr>
              <a:t>Desarrollar un sistema de monitoreo remoto para colmenas apícolas, que permita registrar y transmitir información ambiental relevante, como temperatura, humedad interna y externa de los cajones de abejas, junto con la ubicación geográfica de las colmenas, mediante un dispositivo de bajo consumo energético y conectividad a redes móviles, visualizando la información a través de una aplicación móvil orientada a apicultores de pequeña y mediana escala.</a:t>
            </a:r>
            <a:endParaRPr lang="es-CL" noProof="0" dirty="0"/>
          </a:p>
        </p:txBody>
      </p:sp>
      <p:pic>
        <p:nvPicPr>
          <p:cNvPr id="5" name="Imagen 4" descr="Icono&#10;&#10;Descripción generada automáticamente">
            <a:extLst>
              <a:ext uri="{FF2B5EF4-FFF2-40B4-BE49-F238E27FC236}">
                <a16:creationId xmlns:a16="http://schemas.microsoft.com/office/drawing/2014/main" id="{D588CDBF-84F3-3631-EF82-012EB19CF1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9618" y="91474"/>
            <a:ext cx="1496510" cy="1257068"/>
          </a:xfrm>
          <a:prstGeom prst="rect">
            <a:avLst/>
          </a:prstGeom>
        </p:spPr>
      </p:pic>
    </p:spTree>
    <p:extLst>
      <p:ext uri="{BB962C8B-B14F-4D97-AF65-F5344CB8AC3E}">
        <p14:creationId xmlns:p14="http://schemas.microsoft.com/office/powerpoint/2010/main" val="413421083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8AD482-27A4-454E-8A3A-84F73CBDA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noProof="0" dirty="0"/>
          </a:p>
        </p:txBody>
      </p:sp>
      <p:sp>
        <p:nvSpPr>
          <p:cNvPr id="10" name="Rectangle 9">
            <a:extLst>
              <a:ext uri="{FF2B5EF4-FFF2-40B4-BE49-F238E27FC236}">
                <a16:creationId xmlns:a16="http://schemas.microsoft.com/office/drawing/2014/main" id="{322422E2-F15A-43AE-98F1-7210710B0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034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noProof="0" dirty="0"/>
          </a:p>
        </p:txBody>
      </p:sp>
      <p:sp>
        <p:nvSpPr>
          <p:cNvPr id="12" name="Freeform 6">
            <a:extLst>
              <a:ext uri="{FF2B5EF4-FFF2-40B4-BE49-F238E27FC236}">
                <a16:creationId xmlns:a16="http://schemas.microsoft.com/office/drawing/2014/main" id="{BDC8164B-5FC0-4CBD-B7AE-0CB8780FFC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75000"/>
              <a:alpha val="70000"/>
            </a:schemeClr>
          </a:solidFill>
          <a:ln w="0">
            <a:noFill/>
            <a:prstDash val="solid"/>
            <a:round/>
            <a:headEnd/>
            <a:tailEnd/>
          </a:ln>
        </p:spPr>
        <p:txBody>
          <a:bodyPr/>
          <a:lstStyle/>
          <a:p>
            <a:endParaRPr lang="es-CL" noProof="0" dirty="0"/>
          </a:p>
        </p:txBody>
      </p:sp>
      <p:sp>
        <p:nvSpPr>
          <p:cNvPr id="3" name="Marcador de contenido 2">
            <a:extLst>
              <a:ext uri="{FF2B5EF4-FFF2-40B4-BE49-F238E27FC236}">
                <a16:creationId xmlns:a16="http://schemas.microsoft.com/office/drawing/2014/main" id="{9EB66918-9892-A928-8816-487CF9CE932C}"/>
              </a:ext>
            </a:extLst>
          </p:cNvPr>
          <p:cNvSpPr>
            <a:spLocks noGrp="1"/>
          </p:cNvSpPr>
          <p:nvPr>
            <p:ph idx="1"/>
          </p:nvPr>
        </p:nvSpPr>
        <p:spPr>
          <a:xfrm>
            <a:off x="5167062" y="1078378"/>
            <a:ext cx="6262938" cy="4701244"/>
          </a:xfrm>
        </p:spPr>
        <p:txBody>
          <a:bodyPr anchor="ctr">
            <a:normAutofit/>
          </a:bodyPr>
          <a:lstStyle/>
          <a:p>
            <a:pPr marL="0" indent="0">
              <a:buNone/>
            </a:pPr>
            <a:r>
              <a:rPr lang="es-CL" noProof="0" dirty="0"/>
              <a:t>Se espera que la información proporcionada por los sensores sea suficiente para poder tomar medidas tempranas con respecto al cuidado de las abejas que como resultado significaría un incremento de la población y de producto</a:t>
            </a:r>
          </a:p>
        </p:txBody>
      </p:sp>
      <p:sp>
        <p:nvSpPr>
          <p:cNvPr id="4" name="Título 1">
            <a:extLst>
              <a:ext uri="{FF2B5EF4-FFF2-40B4-BE49-F238E27FC236}">
                <a16:creationId xmlns:a16="http://schemas.microsoft.com/office/drawing/2014/main" id="{EFA06765-A92E-506D-E85D-9A2BB768B854}"/>
              </a:ext>
            </a:extLst>
          </p:cNvPr>
          <p:cNvSpPr txBox="1">
            <a:spLocks/>
          </p:cNvSpPr>
          <p:nvPr/>
        </p:nvSpPr>
        <p:spPr>
          <a:xfrm>
            <a:off x="1304308" y="719526"/>
            <a:ext cx="2917551" cy="11123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s-CL" sz="3600" noProof="0" dirty="0"/>
              <a:t>Resultados esperados</a:t>
            </a:r>
          </a:p>
        </p:txBody>
      </p:sp>
      <p:pic>
        <p:nvPicPr>
          <p:cNvPr id="7" name="Imagen 6" descr="Icono&#10;&#10;Descripción generada automáticamente">
            <a:extLst>
              <a:ext uri="{FF2B5EF4-FFF2-40B4-BE49-F238E27FC236}">
                <a16:creationId xmlns:a16="http://schemas.microsoft.com/office/drawing/2014/main" id="{FAE730CE-79C6-EB5C-106C-34D96B6330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9618" y="91474"/>
            <a:ext cx="1496510" cy="1257068"/>
          </a:xfrm>
          <a:prstGeom prst="rect">
            <a:avLst/>
          </a:prstGeom>
        </p:spPr>
      </p:pic>
    </p:spTree>
    <p:extLst>
      <p:ext uri="{BB962C8B-B14F-4D97-AF65-F5344CB8AC3E}">
        <p14:creationId xmlns:p14="http://schemas.microsoft.com/office/powerpoint/2010/main" val="238450829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11BE82-5DE9-902B-396A-45551EA069F3}"/>
              </a:ext>
            </a:extLst>
          </p:cNvPr>
          <p:cNvSpPr>
            <a:spLocks noGrp="1"/>
          </p:cNvSpPr>
          <p:nvPr>
            <p:ph type="title"/>
          </p:nvPr>
        </p:nvSpPr>
        <p:spPr/>
        <p:txBody>
          <a:bodyPr/>
          <a:lstStyle/>
          <a:p>
            <a:r>
              <a:rPr lang="es-CL" noProof="0" dirty="0"/>
              <a:t>Dispositivo</a:t>
            </a:r>
          </a:p>
        </p:txBody>
      </p:sp>
      <p:pic>
        <p:nvPicPr>
          <p:cNvPr id="4" name="Imagen 3" descr="Icono&#10;&#10;Descripción generada automáticamente">
            <a:extLst>
              <a:ext uri="{FF2B5EF4-FFF2-40B4-BE49-F238E27FC236}">
                <a16:creationId xmlns:a16="http://schemas.microsoft.com/office/drawing/2014/main" id="{E4D08A6B-283C-DFB5-37D6-3FA0EE6DCA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9618" y="91474"/>
            <a:ext cx="1496510" cy="1257068"/>
          </a:xfrm>
          <a:prstGeom prst="rect">
            <a:avLst/>
          </a:prstGeom>
        </p:spPr>
      </p:pic>
      <p:sp>
        <p:nvSpPr>
          <p:cNvPr id="9" name="Marcador de contenido 8">
            <a:extLst>
              <a:ext uri="{FF2B5EF4-FFF2-40B4-BE49-F238E27FC236}">
                <a16:creationId xmlns:a16="http://schemas.microsoft.com/office/drawing/2014/main" id="{55B1A643-EB5C-187B-9052-B983920C8AB2}"/>
              </a:ext>
            </a:extLst>
          </p:cNvPr>
          <p:cNvSpPr>
            <a:spLocks noGrp="1"/>
          </p:cNvSpPr>
          <p:nvPr>
            <p:ph idx="1"/>
          </p:nvPr>
        </p:nvSpPr>
        <p:spPr/>
        <p:txBody>
          <a:bodyPr>
            <a:normAutofit/>
          </a:bodyPr>
          <a:lstStyle/>
          <a:p>
            <a:endParaRPr lang="es-CL" noProof="0" dirty="0"/>
          </a:p>
          <a:p>
            <a:endParaRPr lang="es-CL" noProof="0" dirty="0"/>
          </a:p>
          <a:p>
            <a:endParaRPr lang="es-CL" noProof="0" dirty="0"/>
          </a:p>
          <a:p>
            <a:endParaRPr lang="es-CL" noProof="0" dirty="0"/>
          </a:p>
          <a:p>
            <a:endParaRPr lang="es-CL" noProof="0" dirty="0"/>
          </a:p>
          <a:p>
            <a:endParaRPr lang="es-CL" noProof="0" dirty="0"/>
          </a:p>
          <a:p>
            <a:endParaRPr lang="es-CL" noProof="0" dirty="0"/>
          </a:p>
        </p:txBody>
      </p:sp>
      <p:pic>
        <p:nvPicPr>
          <p:cNvPr id="3" name="Imagen 2">
            <a:extLst>
              <a:ext uri="{FF2B5EF4-FFF2-40B4-BE49-F238E27FC236}">
                <a16:creationId xmlns:a16="http://schemas.microsoft.com/office/drawing/2014/main" id="{F4D4361E-4663-2D64-AA62-57C0348CD9B4}"/>
              </a:ext>
            </a:extLst>
          </p:cNvPr>
          <p:cNvPicPr>
            <a:picLocks noChangeAspect="1"/>
          </p:cNvPicPr>
          <p:nvPr/>
        </p:nvPicPr>
        <p:blipFill>
          <a:blip r:embed="rId3"/>
          <a:stretch>
            <a:fillRect/>
          </a:stretch>
        </p:blipFill>
        <p:spPr>
          <a:xfrm>
            <a:off x="1362951" y="1689978"/>
            <a:ext cx="9754922" cy="4189614"/>
          </a:xfrm>
          <a:prstGeom prst="rect">
            <a:avLst/>
          </a:prstGeom>
        </p:spPr>
      </p:pic>
    </p:spTree>
    <p:extLst>
      <p:ext uri="{BB962C8B-B14F-4D97-AF65-F5344CB8AC3E}">
        <p14:creationId xmlns:p14="http://schemas.microsoft.com/office/powerpoint/2010/main" val="335581721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92635-DF34-61B8-E95A-C06129323EA0}"/>
            </a:ext>
          </a:extLst>
        </p:cNvPr>
        <p:cNvGrpSpPr/>
        <p:nvPr/>
      </p:nvGrpSpPr>
      <p:grpSpPr>
        <a:xfrm>
          <a:off x="0" y="0"/>
          <a:ext cx="0" cy="0"/>
          <a:chOff x="0" y="0"/>
          <a:chExt cx="0" cy="0"/>
        </a:xfrm>
      </p:grpSpPr>
      <p:sp>
        <p:nvSpPr>
          <p:cNvPr id="17" name="Título 16">
            <a:extLst>
              <a:ext uri="{FF2B5EF4-FFF2-40B4-BE49-F238E27FC236}">
                <a16:creationId xmlns:a16="http://schemas.microsoft.com/office/drawing/2014/main" id="{C3713BB6-543D-D28F-70B3-1AF0D099F4F8}"/>
              </a:ext>
            </a:extLst>
          </p:cNvPr>
          <p:cNvSpPr>
            <a:spLocks noGrp="1"/>
          </p:cNvSpPr>
          <p:nvPr>
            <p:ph type="title"/>
          </p:nvPr>
        </p:nvSpPr>
        <p:spPr>
          <a:xfrm>
            <a:off x="1053149" y="335148"/>
            <a:ext cx="5527033" cy="1492132"/>
          </a:xfrm>
        </p:spPr>
        <p:txBody>
          <a:bodyPr>
            <a:normAutofit/>
          </a:bodyPr>
          <a:lstStyle/>
          <a:p>
            <a:r>
              <a:rPr lang="es-CL" sz="3600" noProof="0" dirty="0"/>
              <a:t>Materiales ocupados en el dispositivo</a:t>
            </a:r>
          </a:p>
        </p:txBody>
      </p:sp>
      <p:sp>
        <p:nvSpPr>
          <p:cNvPr id="3" name="Marcador de contenido 2">
            <a:extLst>
              <a:ext uri="{FF2B5EF4-FFF2-40B4-BE49-F238E27FC236}">
                <a16:creationId xmlns:a16="http://schemas.microsoft.com/office/drawing/2014/main" id="{3C3B1216-6169-87ED-EAA1-13604C0C0844}"/>
              </a:ext>
            </a:extLst>
          </p:cNvPr>
          <p:cNvSpPr>
            <a:spLocks noGrp="1"/>
          </p:cNvSpPr>
          <p:nvPr>
            <p:ph idx="1"/>
          </p:nvPr>
        </p:nvSpPr>
        <p:spPr>
          <a:xfrm>
            <a:off x="765051" y="2286001"/>
            <a:ext cx="5527033" cy="3593591"/>
          </a:xfrm>
        </p:spPr>
        <p:txBody>
          <a:bodyPr>
            <a:normAutofit lnSpcReduction="10000"/>
          </a:bodyPr>
          <a:lstStyle/>
          <a:p>
            <a:pPr>
              <a:lnSpc>
                <a:spcPct val="100000"/>
              </a:lnSpc>
            </a:pPr>
            <a:r>
              <a:rPr lang="es-CL" noProof="0" dirty="0"/>
              <a:t>La propuesta de solución consiste en el desarrollo de un sistema de monitoreo remoto para colmenas apícolas, que permitirá a los apicultores gestionar y supervisar sus colmenas de forma eficiente y sin necesidad de intervención física constante. Este sistema estará compuesto por un dispositivo autónomo de bajo consumo energético, que medirá los parámetros ambientales (temperatura y humedad) dentro y fuera de las colmenas, y transmitirá estos datos en tiempo real a través de una red móvil a una aplicación móvil.</a:t>
            </a:r>
          </a:p>
        </p:txBody>
      </p:sp>
      <p:pic>
        <p:nvPicPr>
          <p:cNvPr id="9" name="Imagen 8">
            <a:extLst>
              <a:ext uri="{FF2B5EF4-FFF2-40B4-BE49-F238E27FC236}">
                <a16:creationId xmlns:a16="http://schemas.microsoft.com/office/drawing/2014/main" id="{28AF56A5-9F52-4B37-D0C8-D9C90FC7F7F5}"/>
              </a:ext>
            </a:extLst>
          </p:cNvPr>
          <p:cNvPicPr>
            <a:picLocks noChangeAspect="1"/>
          </p:cNvPicPr>
          <p:nvPr/>
        </p:nvPicPr>
        <p:blipFill>
          <a:blip r:embed="rId2"/>
          <a:stretch>
            <a:fillRect/>
          </a:stretch>
        </p:blipFill>
        <p:spPr>
          <a:xfrm>
            <a:off x="6292084" y="2767787"/>
            <a:ext cx="5527033" cy="2170064"/>
          </a:xfrm>
          <a:prstGeom prst="rect">
            <a:avLst/>
          </a:prstGeom>
        </p:spPr>
      </p:pic>
      <p:pic>
        <p:nvPicPr>
          <p:cNvPr id="2" name="Imagen 1" descr="Icono&#10;&#10;Descripción generada automáticamente">
            <a:extLst>
              <a:ext uri="{FF2B5EF4-FFF2-40B4-BE49-F238E27FC236}">
                <a16:creationId xmlns:a16="http://schemas.microsoft.com/office/drawing/2014/main" id="{1E1675D7-19B3-3849-0338-4395D65BD3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9618" y="91474"/>
            <a:ext cx="1496510" cy="1257068"/>
          </a:xfrm>
          <a:prstGeom prst="rect">
            <a:avLst/>
          </a:prstGeom>
        </p:spPr>
      </p:pic>
    </p:spTree>
    <p:extLst>
      <p:ext uri="{BB962C8B-B14F-4D97-AF65-F5344CB8AC3E}">
        <p14:creationId xmlns:p14="http://schemas.microsoft.com/office/powerpoint/2010/main" val="132632110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6DB2D45D-E2D7-48CA-837F-EFF1EDD987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9400" y="0"/>
            <a:ext cx="55626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noProof="0" dirty="0"/>
          </a:p>
        </p:txBody>
      </p:sp>
      <p:sp>
        <p:nvSpPr>
          <p:cNvPr id="30" name="Freeform 10">
            <a:extLst>
              <a:ext uri="{FF2B5EF4-FFF2-40B4-BE49-F238E27FC236}">
                <a16:creationId xmlns:a16="http://schemas.microsoft.com/office/drawing/2014/main" id="{B2993EF1-19E1-473A-8A3F-1D7B24951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solidFill>
          <a:ln w="0">
            <a:noFill/>
            <a:prstDash val="solid"/>
            <a:round/>
            <a:headEnd/>
            <a:tailEnd/>
          </a:ln>
        </p:spPr>
        <p:txBody>
          <a:bodyPr/>
          <a:lstStyle/>
          <a:p>
            <a:endParaRPr lang="es-CL" noProof="0" dirty="0"/>
          </a:p>
        </p:txBody>
      </p:sp>
      <p:sp>
        <p:nvSpPr>
          <p:cNvPr id="17" name="Título 16">
            <a:extLst>
              <a:ext uri="{FF2B5EF4-FFF2-40B4-BE49-F238E27FC236}">
                <a16:creationId xmlns:a16="http://schemas.microsoft.com/office/drawing/2014/main" id="{D1528B7C-3E48-020C-CBB3-05DE885C15D3}"/>
              </a:ext>
            </a:extLst>
          </p:cNvPr>
          <p:cNvSpPr>
            <a:spLocks noGrp="1"/>
          </p:cNvSpPr>
          <p:nvPr>
            <p:ph type="title"/>
          </p:nvPr>
        </p:nvSpPr>
        <p:spPr>
          <a:xfrm>
            <a:off x="765051" y="382385"/>
            <a:ext cx="5527033" cy="1492132"/>
          </a:xfrm>
        </p:spPr>
        <p:txBody>
          <a:bodyPr>
            <a:normAutofit/>
          </a:bodyPr>
          <a:lstStyle/>
          <a:p>
            <a:r>
              <a:rPr lang="es-CL" sz="3600" noProof="0" dirty="0"/>
              <a:t>Materiales ocupados en el dispositivo</a:t>
            </a:r>
          </a:p>
        </p:txBody>
      </p:sp>
      <p:sp>
        <p:nvSpPr>
          <p:cNvPr id="32" name="Rectangle 31">
            <a:extLst>
              <a:ext uri="{FF2B5EF4-FFF2-40B4-BE49-F238E27FC236}">
                <a16:creationId xmlns:a16="http://schemas.microsoft.com/office/drawing/2014/main" id="{F50C5101-CD9E-4E96-A827-ACA768C31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CL" noProof="0" dirty="0"/>
          </a:p>
        </p:txBody>
      </p:sp>
      <p:sp>
        <p:nvSpPr>
          <p:cNvPr id="3" name="Marcador de contenido 2">
            <a:extLst>
              <a:ext uri="{FF2B5EF4-FFF2-40B4-BE49-F238E27FC236}">
                <a16:creationId xmlns:a16="http://schemas.microsoft.com/office/drawing/2014/main" id="{2E073E2D-D965-D8E5-FBC4-0E5965763138}"/>
              </a:ext>
            </a:extLst>
          </p:cNvPr>
          <p:cNvSpPr>
            <a:spLocks noGrp="1"/>
          </p:cNvSpPr>
          <p:nvPr>
            <p:ph idx="1"/>
          </p:nvPr>
        </p:nvSpPr>
        <p:spPr>
          <a:xfrm>
            <a:off x="765051" y="2286001"/>
            <a:ext cx="5527033" cy="3593591"/>
          </a:xfrm>
        </p:spPr>
        <p:txBody>
          <a:bodyPr>
            <a:normAutofit fontScale="85000" lnSpcReduction="20000"/>
          </a:bodyPr>
          <a:lstStyle/>
          <a:p>
            <a:pPr>
              <a:lnSpc>
                <a:spcPct val="100000"/>
              </a:lnSpc>
            </a:pPr>
            <a:r>
              <a:rPr lang="es-CL" noProof="0" dirty="0"/>
              <a:t>Resistencia 220Ω - $100</a:t>
            </a:r>
          </a:p>
          <a:p>
            <a:pPr>
              <a:lnSpc>
                <a:spcPct val="100000"/>
              </a:lnSpc>
            </a:pPr>
            <a:r>
              <a:rPr lang="es-CL" noProof="0" dirty="0"/>
              <a:t>DHT22 - $1.990</a:t>
            </a:r>
          </a:p>
          <a:p>
            <a:pPr>
              <a:lnSpc>
                <a:spcPct val="100000"/>
              </a:lnSpc>
            </a:pPr>
            <a:r>
              <a:rPr lang="es-CL" noProof="0" dirty="0"/>
              <a:t>SHT41 - $2.500</a:t>
            </a:r>
          </a:p>
          <a:p>
            <a:pPr>
              <a:lnSpc>
                <a:spcPct val="100000"/>
              </a:lnSpc>
            </a:pPr>
            <a:r>
              <a:rPr lang="es-CL" noProof="0" dirty="0"/>
              <a:t>ESP32-S3 $</a:t>
            </a:r>
            <a:r>
              <a:rPr lang="es-CL" dirty="0"/>
              <a:t>7</a:t>
            </a:r>
            <a:r>
              <a:rPr lang="es-CL" noProof="0" dirty="0"/>
              <a:t>.990</a:t>
            </a:r>
          </a:p>
          <a:p>
            <a:pPr>
              <a:lnSpc>
                <a:spcPct val="100000"/>
              </a:lnSpc>
            </a:pPr>
            <a:r>
              <a:rPr lang="es-CL" noProof="0" dirty="0"/>
              <a:t>SIM7600SA - $27.000</a:t>
            </a:r>
          </a:p>
          <a:p>
            <a:pPr>
              <a:lnSpc>
                <a:spcPct val="100000"/>
              </a:lnSpc>
            </a:pPr>
            <a:r>
              <a:rPr lang="es-CL" noProof="0" dirty="0"/>
              <a:t>Led - $100</a:t>
            </a:r>
          </a:p>
          <a:p>
            <a:pPr>
              <a:lnSpc>
                <a:spcPct val="100000"/>
              </a:lnSpc>
            </a:pPr>
            <a:r>
              <a:rPr lang="es-CL" sz="2000" noProof="0" dirty="0"/>
              <a:t>Batería </a:t>
            </a:r>
            <a:r>
              <a:rPr lang="es-CL" sz="2000" noProof="0" dirty="0" err="1"/>
              <a:t>lipo</a:t>
            </a:r>
            <a:r>
              <a:rPr lang="es-CL" sz="2000" noProof="0" dirty="0"/>
              <a:t> 1000 mAh 3.7V - $5.000</a:t>
            </a:r>
            <a:endParaRPr lang="es-CL" noProof="0" dirty="0"/>
          </a:p>
          <a:p>
            <a:pPr>
              <a:lnSpc>
                <a:spcPct val="100000"/>
              </a:lnSpc>
            </a:pPr>
            <a:r>
              <a:rPr lang="es-CL" noProof="0" dirty="0"/>
              <a:t>Cables Dupont - Incluido</a:t>
            </a:r>
          </a:p>
          <a:p>
            <a:pPr>
              <a:lnSpc>
                <a:spcPct val="100000"/>
              </a:lnSpc>
            </a:pPr>
            <a:r>
              <a:rPr lang="es-CL" noProof="0" dirty="0"/>
              <a:t>Cargador de teléfono genérico</a:t>
            </a:r>
          </a:p>
          <a:p>
            <a:pPr>
              <a:lnSpc>
                <a:spcPct val="100000"/>
              </a:lnSpc>
            </a:pPr>
            <a:r>
              <a:rPr lang="es-CL" noProof="0" dirty="0"/>
              <a:t>Cable micro-USB</a:t>
            </a:r>
          </a:p>
          <a:p>
            <a:pPr>
              <a:lnSpc>
                <a:spcPct val="100000"/>
              </a:lnSpc>
            </a:pPr>
            <a:endParaRPr lang="es-CL" noProof="0" dirty="0"/>
          </a:p>
          <a:p>
            <a:pPr>
              <a:lnSpc>
                <a:spcPct val="100000"/>
              </a:lnSpc>
            </a:pPr>
            <a:r>
              <a:rPr lang="es-CL" noProof="0" dirty="0"/>
              <a:t>Valor total: $</a:t>
            </a:r>
            <a:r>
              <a:rPr lang="es-CL" dirty="0"/>
              <a:t>44.680</a:t>
            </a:r>
            <a:endParaRPr lang="es-CL" noProof="0" dirty="0"/>
          </a:p>
          <a:p>
            <a:pPr>
              <a:lnSpc>
                <a:spcPct val="100000"/>
              </a:lnSpc>
            </a:pPr>
            <a:endParaRPr lang="es-CL" noProof="0" dirty="0"/>
          </a:p>
        </p:txBody>
      </p:sp>
      <p:pic>
        <p:nvPicPr>
          <p:cNvPr id="22" name="Marcador de contenido 13" descr="Un conjunto de letras blancas en un fondo blanco&#10;&#10;Descripción generada automáticamente con confianza baja">
            <a:extLst>
              <a:ext uri="{FF2B5EF4-FFF2-40B4-BE49-F238E27FC236}">
                <a16:creationId xmlns:a16="http://schemas.microsoft.com/office/drawing/2014/main" id="{C3B0FFBB-9FB3-93C3-A424-6FCDDE581C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9923302" y="1934800"/>
            <a:ext cx="1301882" cy="468677"/>
          </a:xfrm>
          <a:prstGeom prst="rect">
            <a:avLst/>
          </a:prstGeom>
        </p:spPr>
      </p:pic>
      <p:grpSp>
        <p:nvGrpSpPr>
          <p:cNvPr id="18" name="Grupo 17">
            <a:extLst>
              <a:ext uri="{FF2B5EF4-FFF2-40B4-BE49-F238E27FC236}">
                <a16:creationId xmlns:a16="http://schemas.microsoft.com/office/drawing/2014/main" id="{9EA79029-889D-FB32-CE86-4198BB14A5FE}"/>
              </a:ext>
            </a:extLst>
          </p:cNvPr>
          <p:cNvGrpSpPr/>
          <p:nvPr/>
        </p:nvGrpSpPr>
        <p:grpSpPr>
          <a:xfrm>
            <a:off x="8903401" y="631181"/>
            <a:ext cx="1178502" cy="485285"/>
            <a:chOff x="13078258" y="3632492"/>
            <a:chExt cx="482613" cy="205926"/>
          </a:xfrm>
        </p:grpSpPr>
        <p:pic>
          <p:nvPicPr>
            <p:cNvPr id="19" name="Imagen 18">
              <a:extLst>
                <a:ext uri="{FF2B5EF4-FFF2-40B4-BE49-F238E27FC236}">
                  <a16:creationId xmlns:a16="http://schemas.microsoft.com/office/drawing/2014/main" id="{71F6DE4A-AD60-BCA7-D98C-9ABB179AD2A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922" b="91176" l="8475" r="89831">
                          <a14:foregroundMark x1="66102" y1="9804" x2="10169" y2="57843"/>
                          <a14:foregroundMark x1="10169" y1="57843" x2="10169" y2="62745"/>
                          <a14:foregroundMark x1="30508" y1="3922" x2="57627" y2="4902"/>
                          <a14:foregroundMark x1="30508" y1="75490" x2="32203" y2="90196"/>
                          <a14:foregroundMark x1="59322" y1="85294" x2="67797" y2="91176"/>
                        </a14:backgroundRemoval>
                      </a14:imgEffect>
                    </a14:imgLayer>
                  </a14:imgProps>
                </a:ext>
              </a:extLst>
            </a:blip>
            <a:stretch>
              <a:fillRect/>
            </a:stretch>
          </p:blipFill>
          <p:spPr>
            <a:xfrm rot="5400000">
              <a:off x="13279904" y="3557451"/>
              <a:ext cx="205926" cy="356008"/>
            </a:xfrm>
            <a:prstGeom prst="rect">
              <a:avLst/>
            </a:prstGeom>
          </p:spPr>
        </p:pic>
        <p:pic>
          <p:nvPicPr>
            <p:cNvPr id="20" name="Imagen 19">
              <a:extLst>
                <a:ext uri="{FF2B5EF4-FFF2-40B4-BE49-F238E27FC236}">
                  <a16:creationId xmlns:a16="http://schemas.microsoft.com/office/drawing/2014/main" id="{AEE6505F-AFE9-1C66-192C-4914C4E1E54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375" b="87500" l="7377" r="89344">
                          <a14:foregroundMark x1="7377" y1="50000" x2="21311" y2="50000"/>
                          <a14:foregroundMark x1="77049" y1="50000" x2="86066" y2="53125"/>
                        </a14:backgroundRemoval>
                      </a14:imgEffect>
                    </a14:imgLayer>
                  </a14:imgProps>
                </a:ext>
              </a:extLst>
            </a:blip>
            <a:stretch>
              <a:fillRect/>
            </a:stretch>
          </p:blipFill>
          <p:spPr>
            <a:xfrm>
              <a:off x="13078258" y="3671645"/>
              <a:ext cx="220549" cy="57849"/>
            </a:xfrm>
            <a:prstGeom prst="rect">
              <a:avLst/>
            </a:prstGeom>
          </p:spPr>
        </p:pic>
      </p:grpSp>
      <p:pic>
        <p:nvPicPr>
          <p:cNvPr id="5" name="Imagen 4" descr="Icono&#10;&#10;Descripción generada automáticamente">
            <a:extLst>
              <a:ext uri="{FF2B5EF4-FFF2-40B4-BE49-F238E27FC236}">
                <a16:creationId xmlns:a16="http://schemas.microsoft.com/office/drawing/2014/main" id="{130A5D5D-E436-A725-1CB7-219AC0E537D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88696" y="89326"/>
            <a:ext cx="1496511" cy="1258478"/>
          </a:xfrm>
          <a:prstGeom prst="rect">
            <a:avLst/>
          </a:prstGeom>
        </p:spPr>
      </p:pic>
      <p:pic>
        <p:nvPicPr>
          <p:cNvPr id="9" name="Imagen 8">
            <a:extLst>
              <a:ext uri="{FF2B5EF4-FFF2-40B4-BE49-F238E27FC236}">
                <a16:creationId xmlns:a16="http://schemas.microsoft.com/office/drawing/2014/main" id="{298B780B-DB31-C20A-1D31-6108939DA482}"/>
              </a:ext>
            </a:extLst>
          </p:cNvPr>
          <p:cNvPicPr>
            <a:picLocks noChangeAspect="1"/>
          </p:cNvPicPr>
          <p:nvPr/>
        </p:nvPicPr>
        <p:blipFill>
          <a:blip r:embed="rId8"/>
          <a:stretch>
            <a:fillRect/>
          </a:stretch>
        </p:blipFill>
        <p:spPr>
          <a:xfrm>
            <a:off x="4626696" y="2767787"/>
            <a:ext cx="5495368" cy="2170064"/>
          </a:xfrm>
          <a:prstGeom prst="rect">
            <a:avLst/>
          </a:prstGeom>
        </p:spPr>
      </p:pic>
      <p:pic>
        <p:nvPicPr>
          <p:cNvPr id="14" name="Imagen 13">
            <a:extLst>
              <a:ext uri="{FF2B5EF4-FFF2-40B4-BE49-F238E27FC236}">
                <a16:creationId xmlns:a16="http://schemas.microsoft.com/office/drawing/2014/main" id="{6FF6AB58-0062-353D-40A5-7E454C714168}"/>
              </a:ext>
            </a:extLst>
          </p:cNvPr>
          <p:cNvPicPr>
            <a:picLocks noChangeAspect="1"/>
          </p:cNvPicPr>
          <p:nvPr/>
        </p:nvPicPr>
        <p:blipFill>
          <a:blip r:embed="rId9"/>
          <a:stretch>
            <a:fillRect/>
          </a:stretch>
        </p:blipFill>
        <p:spPr>
          <a:xfrm rot="21160525">
            <a:off x="7806821" y="439421"/>
            <a:ext cx="968905" cy="1158658"/>
          </a:xfrm>
          <a:prstGeom prst="rect">
            <a:avLst/>
          </a:prstGeom>
        </p:spPr>
      </p:pic>
      <p:pic>
        <p:nvPicPr>
          <p:cNvPr id="16" name="Imagen 15">
            <a:extLst>
              <a:ext uri="{FF2B5EF4-FFF2-40B4-BE49-F238E27FC236}">
                <a16:creationId xmlns:a16="http://schemas.microsoft.com/office/drawing/2014/main" id="{57D19E3C-A41F-EA5B-BFF1-1901D6BFE28B}"/>
              </a:ext>
            </a:extLst>
          </p:cNvPr>
          <p:cNvPicPr>
            <a:picLocks noChangeAspect="1"/>
          </p:cNvPicPr>
          <p:nvPr/>
        </p:nvPicPr>
        <p:blipFill>
          <a:blip r:embed="rId10"/>
          <a:stretch>
            <a:fillRect/>
          </a:stretch>
        </p:blipFill>
        <p:spPr>
          <a:xfrm>
            <a:off x="10615475" y="2990473"/>
            <a:ext cx="1203283" cy="1281813"/>
          </a:xfrm>
          <a:prstGeom prst="rect">
            <a:avLst/>
          </a:prstGeom>
        </p:spPr>
      </p:pic>
      <p:pic>
        <p:nvPicPr>
          <p:cNvPr id="23" name="Imagen 22">
            <a:extLst>
              <a:ext uri="{FF2B5EF4-FFF2-40B4-BE49-F238E27FC236}">
                <a16:creationId xmlns:a16="http://schemas.microsoft.com/office/drawing/2014/main" id="{B666228F-13CF-4569-2489-67D04CE3C47E}"/>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6840" b="96226" l="9783" r="93116">
                        <a14:foregroundMark x1="30072" y1="7547" x2="87681" y2="10142"/>
                        <a14:foregroundMark x1="92391" y1="8019" x2="92391" y2="19340"/>
                        <a14:foregroundMark x1="91667" y1="85613" x2="91667" y2="77358"/>
                        <a14:foregroundMark x1="93478" y1="8726" x2="90942" y2="19104"/>
                        <a14:foregroundMark x1="10507" y1="89387" x2="10507" y2="89387"/>
                        <a14:foregroundMark x1="51661" y1="90767" x2="64493" y2="90094"/>
                        <a14:foregroundMark x1="51217" y1="90790" x2="51483" y2="90776"/>
                        <a14:foregroundMark x1="24480" y1="92193" x2="27228" y2="92049"/>
                        <a14:foregroundMark x1="10507" y1="92925" x2="18609" y2="92500"/>
                        <a14:foregroundMark x1="55536" y1="91509" x2="57246" y2="91038"/>
                        <a14:foregroundMark x1="51058" y1="92742" x2="52108" y2="92453"/>
                        <a14:foregroundMark x1="38406" y1="96226" x2="41312" y2="95426"/>
                        <a14:backgroundMark x1="32609" y1="91274" x2="32609" y2="91274"/>
                        <a14:backgroundMark x1="35145" y1="92217" x2="32246" y2="91981"/>
                        <a14:backgroundMark x1="43968" y1="91885" x2="28623" y2="91274"/>
                        <a14:backgroundMark x1="30435" y1="91745" x2="28623" y2="91745"/>
                        <a14:backgroundMark x1="46401" y1="91215" x2="45652" y2="91038"/>
                        <a14:backgroundMark x1="21014" y1="91745" x2="22826" y2="91981"/>
                        <a14:backgroundMark x1="50725" y1="92453" x2="41667" y2="93868"/>
                        <a14:backgroundMark x1="52899" y1="91981" x2="52899" y2="91981"/>
                        <a14:backgroundMark x1="52899" y1="92217" x2="52899" y2="92217"/>
                        <a14:backgroundMark x1="52899" y1="92925" x2="52174" y2="91981"/>
                        <a14:backgroundMark x1="46377" y1="95047" x2="40942" y2="95047"/>
                        <a14:backgroundMark x1="19203" y1="91981" x2="23913" y2="92689"/>
                        <a14:backgroundMark x1="28261" y1="91038" x2="50000" y2="91981"/>
                        <a14:backgroundMark x1="57609" y1="91509" x2="57609" y2="92453"/>
                      </a14:backgroundRemoval>
                    </a14:imgEffect>
                  </a14:imgLayer>
                </a14:imgProps>
              </a:ext>
            </a:extLst>
          </a:blip>
          <a:stretch>
            <a:fillRect/>
          </a:stretch>
        </p:blipFill>
        <p:spPr>
          <a:xfrm>
            <a:off x="10862111" y="4937851"/>
            <a:ext cx="900338" cy="1422003"/>
          </a:xfrm>
          <a:prstGeom prst="rect">
            <a:avLst/>
          </a:prstGeom>
        </p:spPr>
      </p:pic>
    </p:spTree>
    <p:extLst>
      <p:ext uri="{BB962C8B-B14F-4D97-AF65-F5344CB8AC3E}">
        <p14:creationId xmlns:p14="http://schemas.microsoft.com/office/powerpoint/2010/main" val="427120109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128D7C-D593-DAA5-0AD6-1C29FE3738B3}"/>
              </a:ext>
            </a:extLst>
          </p:cNvPr>
          <p:cNvSpPr>
            <a:spLocks noGrp="1"/>
          </p:cNvSpPr>
          <p:nvPr>
            <p:ph type="title"/>
          </p:nvPr>
        </p:nvSpPr>
        <p:spPr>
          <a:xfrm>
            <a:off x="994503" y="382385"/>
            <a:ext cx="9223918" cy="1492132"/>
          </a:xfrm>
        </p:spPr>
        <p:txBody>
          <a:bodyPr/>
          <a:lstStyle/>
          <a:p>
            <a:r>
              <a:rPr lang="es-CL" noProof="0" dirty="0"/>
              <a:t>Razón de selección del </a:t>
            </a:r>
            <a:r>
              <a:rPr lang="es-CL" noProof="0" dirty="0" err="1"/>
              <a:t>enclosure</a:t>
            </a:r>
            <a:endParaRPr lang="es-CL" noProof="0" dirty="0"/>
          </a:p>
        </p:txBody>
      </p:sp>
      <p:sp>
        <p:nvSpPr>
          <p:cNvPr id="3" name="Marcador de contenido 2">
            <a:extLst>
              <a:ext uri="{FF2B5EF4-FFF2-40B4-BE49-F238E27FC236}">
                <a16:creationId xmlns:a16="http://schemas.microsoft.com/office/drawing/2014/main" id="{A09F3F3C-112B-69F5-46B5-CEE365E991D6}"/>
              </a:ext>
            </a:extLst>
          </p:cNvPr>
          <p:cNvSpPr>
            <a:spLocks noGrp="1"/>
          </p:cNvSpPr>
          <p:nvPr>
            <p:ph idx="1"/>
          </p:nvPr>
        </p:nvSpPr>
        <p:spPr>
          <a:xfrm>
            <a:off x="4676774" y="2286001"/>
            <a:ext cx="6753225" cy="3593591"/>
          </a:xfrm>
        </p:spPr>
        <p:txBody>
          <a:bodyPr/>
          <a:lstStyle/>
          <a:p>
            <a:r>
              <a:rPr lang="es-CL" noProof="0" dirty="0"/>
              <a:t>Permite flexibilidad del sensor para ángulos variados de los cajones</a:t>
            </a:r>
          </a:p>
          <a:p>
            <a:r>
              <a:rPr lang="es-CL" noProof="0" dirty="0"/>
              <a:t>Permite una fácil utilización del dispositivo con los guantes de trabajo</a:t>
            </a:r>
          </a:p>
          <a:p>
            <a:r>
              <a:rPr lang="es-CL" noProof="0" dirty="0"/>
              <a:t>Tiene una buena forma que permite que cubra todas las piezas con espacio de sobra</a:t>
            </a:r>
          </a:p>
        </p:txBody>
      </p:sp>
      <p:pic>
        <p:nvPicPr>
          <p:cNvPr id="4" name="Marcador de contenido 4" descr="Imagen que contiene árbol, pequeño, viejo, tren&#10;&#10;Descripción generada automáticamente">
            <a:extLst>
              <a:ext uri="{FF2B5EF4-FFF2-40B4-BE49-F238E27FC236}">
                <a16:creationId xmlns:a16="http://schemas.microsoft.com/office/drawing/2014/main" id="{40067BEE-53F0-9488-7E8A-17D6CF3B4BE6}"/>
              </a:ext>
            </a:extLst>
          </p:cNvPr>
          <p:cNvPicPr>
            <a:picLocks noChangeAspect="1"/>
          </p:cNvPicPr>
          <p:nvPr/>
        </p:nvPicPr>
        <p:blipFill>
          <a:blip r:embed="rId2">
            <a:extLst>
              <a:ext uri="{28A0092B-C50C-407E-A947-70E740481C1C}">
                <a14:useLocalDpi xmlns:a14="http://schemas.microsoft.com/office/drawing/2010/main" val="0"/>
              </a:ext>
            </a:extLst>
          </a:blip>
          <a:srcRect l="23321" t="10138" r="28181" b="31481"/>
          <a:stretch/>
        </p:blipFill>
        <p:spPr>
          <a:xfrm rot="5400000">
            <a:off x="417941" y="2626005"/>
            <a:ext cx="4661800" cy="3158824"/>
          </a:xfrm>
          <a:prstGeom prst="rect">
            <a:avLst/>
          </a:prstGeom>
          <a:ln w="57150" cap="sq">
            <a:solidFill>
              <a:srgbClr val="000000"/>
            </a:solidFill>
            <a:miter lim="800000"/>
          </a:ln>
          <a:effectLst>
            <a:outerShdw blurRad="57150" dist="50800" dir="2700000" algn="tl" rotWithShape="0">
              <a:srgbClr val="000000">
                <a:alpha val="40000"/>
              </a:srgbClr>
            </a:outerShdw>
          </a:effectLst>
        </p:spPr>
      </p:pic>
      <p:pic>
        <p:nvPicPr>
          <p:cNvPr id="6" name="Imagen 5" descr="Icono&#10;&#10;Descripción generada automáticamente">
            <a:extLst>
              <a:ext uri="{FF2B5EF4-FFF2-40B4-BE49-F238E27FC236}">
                <a16:creationId xmlns:a16="http://schemas.microsoft.com/office/drawing/2014/main" id="{C6727AE8-C654-DC96-E8A4-2EBEDB0FDF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9618" y="91474"/>
            <a:ext cx="1496510" cy="1257068"/>
          </a:xfrm>
          <a:prstGeom prst="rect">
            <a:avLst/>
          </a:prstGeom>
        </p:spPr>
      </p:pic>
    </p:spTree>
    <p:extLst>
      <p:ext uri="{BB962C8B-B14F-4D97-AF65-F5344CB8AC3E}">
        <p14:creationId xmlns:p14="http://schemas.microsoft.com/office/powerpoint/2010/main" val="1057467172"/>
      </p:ext>
    </p:extLst>
  </p:cSld>
  <p:clrMapOvr>
    <a:masterClrMapping/>
  </p:clrMapOvr>
  <p:transition spd="slow">
    <p:push dir="u"/>
  </p:transition>
</p:sld>
</file>

<file path=ppt/theme/theme1.xml><?xml version="1.0" encoding="utf-8"?>
<a:theme xmlns:a="http://schemas.openxmlformats.org/drawingml/2006/main" name="Distintivo">
  <a:themeElements>
    <a:clrScheme name="Personalizado 5">
      <a:dk1>
        <a:sysClr val="windowText" lastClr="000000"/>
      </a:dk1>
      <a:lt1>
        <a:srgbClr val="000000"/>
      </a:lt1>
      <a:dk2>
        <a:srgbClr val="2A1A00"/>
      </a:dk2>
      <a:lt2>
        <a:srgbClr val="F3F3F2"/>
      </a:lt2>
      <a:accent1>
        <a:srgbClr val="FCF600"/>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Distintivo">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stintivo">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47BE6A1D4B489409BBC287934D97B69" ma:contentTypeVersion="9" ma:contentTypeDescription="Create a new document." ma:contentTypeScope="" ma:versionID="15344b810914d0283a446c1ab1af4e9f">
  <xsd:schema xmlns:xsd="http://www.w3.org/2001/XMLSchema" xmlns:xs="http://www.w3.org/2001/XMLSchema" xmlns:p="http://schemas.microsoft.com/office/2006/metadata/properties" xmlns:ns3="1311c193-154c-434a-8fc0-167669c1b464" targetNamespace="http://schemas.microsoft.com/office/2006/metadata/properties" ma:root="true" ma:fieldsID="b7bf16448050c62416165fd3df65a2c9" ns3:_="">
    <xsd:import namespace="1311c193-154c-434a-8fc0-167669c1b464"/>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LengthInSeconds" minOccurs="0"/>
                <xsd:element ref="ns3:_activity"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11c193-154c-434a-8fc0-167669c1b4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_activity" ma:index="14" nillable="true" ma:displayName="_activity" ma:hidden="true" ma:internalName="_activity">
      <xsd:simpleType>
        <xsd:restriction base="dms:Note"/>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SearchProperties" ma:index="16"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1311c193-154c-434a-8fc0-167669c1b464" xsi:nil="true"/>
  </documentManagement>
</p:properties>
</file>

<file path=customXml/itemProps1.xml><?xml version="1.0" encoding="utf-8"?>
<ds:datastoreItem xmlns:ds="http://schemas.openxmlformats.org/officeDocument/2006/customXml" ds:itemID="{1788E4FA-D777-45B6-839E-9EF8B5565AE4}">
  <ds:schemaRefs>
    <ds:schemaRef ds:uri="http://schemas.microsoft.com/sharepoint/v3/contenttype/forms"/>
  </ds:schemaRefs>
</ds:datastoreItem>
</file>

<file path=customXml/itemProps2.xml><?xml version="1.0" encoding="utf-8"?>
<ds:datastoreItem xmlns:ds="http://schemas.openxmlformats.org/officeDocument/2006/customXml" ds:itemID="{693346CC-7B46-4267-B10D-8B4E135A26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11c193-154c-434a-8fc0-167669c1b46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7A067D9-F285-4545-A4BF-E66460EA5703}">
  <ds:schemaRefs>
    <ds:schemaRef ds:uri="http://schemas.microsoft.com/office/2006/metadata/properties"/>
    <ds:schemaRef ds:uri="http://purl.org/dc/dcmitype/"/>
    <ds:schemaRef ds:uri="http://schemas.microsoft.com/office/infopath/2007/PartnerControls"/>
    <ds:schemaRef ds:uri="http://purl.org/dc/terms/"/>
    <ds:schemaRef ds:uri="http://purl.org/dc/elements/1.1/"/>
    <ds:schemaRef ds:uri="http://schemas.microsoft.com/office/2006/documentManagement/types"/>
    <ds:schemaRef ds:uri="http://schemas.openxmlformats.org/package/2006/metadata/core-properties"/>
    <ds:schemaRef ds:uri="1311c193-154c-434a-8fc0-167669c1b464"/>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Presentacion Portafolio de proyectos</Template>
  <TotalTime>26</TotalTime>
  <Words>1107</Words>
  <Application>Microsoft Office PowerPoint</Application>
  <PresentationFormat>Panorámica</PresentationFormat>
  <Paragraphs>62</Paragraphs>
  <Slides>13</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13</vt:i4>
      </vt:variant>
    </vt:vector>
  </HeadingPairs>
  <TitlesOfParts>
    <vt:vector size="18" baseType="lpstr">
      <vt:lpstr>Aptos</vt:lpstr>
      <vt:lpstr>Arial</vt:lpstr>
      <vt:lpstr>Gill Sans MT</vt:lpstr>
      <vt:lpstr>Impact</vt:lpstr>
      <vt:lpstr>Distintivo</vt:lpstr>
      <vt:lpstr>Proyecto Abejas</vt:lpstr>
      <vt:lpstr>Problema</vt:lpstr>
      <vt:lpstr>Problema</vt:lpstr>
      <vt:lpstr>Resumen del proyecto</vt:lpstr>
      <vt:lpstr>Presentación de PowerPoint</vt:lpstr>
      <vt:lpstr>Dispositivo</vt:lpstr>
      <vt:lpstr>Materiales ocupados en el dispositivo</vt:lpstr>
      <vt:lpstr>Materiales ocupados en el dispositivo</vt:lpstr>
      <vt:lpstr>Razón de selección del enclosure</vt:lpstr>
      <vt:lpstr>Fotos de uso del dispositivo “portátil” en terreno</vt:lpstr>
      <vt:lpstr>Carta Gantt</vt:lpstr>
      <vt:lpstr>Presentación de PowerPoint</vt:lpstr>
      <vt:lpstr>Bibliografía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FARÍAS JILES SEBASTIÁN R</dc:creator>
  <cp:lastModifiedBy>FARÍAS JILES SEBASTIÁN R</cp:lastModifiedBy>
  <cp:revision>2</cp:revision>
  <dcterms:created xsi:type="dcterms:W3CDTF">2025-04-21T19:54:26Z</dcterms:created>
  <dcterms:modified xsi:type="dcterms:W3CDTF">2025-04-21T20:20:27Z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0x010100D47BE6A1D4B489409BBC287934D97B69</vt:lpwstr>
  </property>
</Properties>
</file>